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8" r:id="rId5"/>
    <p:sldId id="259" r:id="rId6"/>
    <p:sldId id="260" r:id="rId7"/>
    <p:sldId id="305" r:id="rId8"/>
    <p:sldId id="306" r:id="rId9"/>
    <p:sldId id="307" r:id="rId10"/>
    <p:sldId id="308" r:id="rId11"/>
    <p:sldId id="309" r:id="rId12"/>
    <p:sldId id="312" r:id="rId13"/>
    <p:sldId id="313" r:id="rId14"/>
    <p:sldId id="310" r:id="rId15"/>
    <p:sldId id="311" r:id="rId16"/>
    <p:sldId id="304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2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CEBE19-A554-4455-9C67-07905AEB802F}" v="3418" dt="2024-10-24T13:52:02.669"/>
    <p1510:client id="{93827CA8-BC87-4F4C-AA8B-C65FE3B745B5}" v="12" dt="2024-10-24T15:11:01.270"/>
    <p1510:client id="{CECAA459-CC42-4EA4-9B52-D836B074AA44}" v="379" dt="2024-10-24T17:32:01.051"/>
    <p1510:client id="{EAFA7AE8-371D-4DE7-B3F7-E3716B3CA4F5}" v="124" dt="2024-10-24T15:26:06.2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0F0"/>
          </a:solidFill>
        </a:fill>
      </a:tcStyle>
    </a:wholeTbl>
    <a:band2H>
      <a:tcTxStyle/>
      <a:tcStyle>
        <a:tcBdr/>
        <a:fill>
          <a:solidFill>
            <a:srgbClr val="E6F0F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D4CE"/>
          </a:solidFill>
        </a:fill>
      </a:tcStyle>
    </a:wholeTbl>
    <a:band2H>
      <a:tcTxStyle/>
      <a:tcStyle>
        <a:tcBdr/>
        <a:fill>
          <a:solidFill>
            <a:srgbClr val="FBEB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CCC"/>
          </a:solidFill>
        </a:fill>
      </a:tcStyle>
    </a:wholeTbl>
    <a:band2H>
      <a:tcTxStyle/>
      <a:tcStyle>
        <a:tcBdr/>
        <a:fill>
          <a:solidFill>
            <a:srgbClr val="F4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5:55.481"/>
    </inkml:context>
    <inkml:brush xml:id="br0">
      <inkml:brushProperty name="width" value="0.05" units="cm"/>
      <inkml:brushProperty name="height" value="0.05" units="cm"/>
      <inkml:brushProperty name="color" value="#00A6D6"/>
    </inkml:brush>
  </inkml:definitions>
  <inkml:trace contextRef="#ctx0" brushRef="#br0">1 1184 24575,'0'7'0,"1"-1"0,1 1 0,-1-1 0,1 1 0,0-1 0,0 0 0,1 0 0,0 0 0,0 0 0,0-1 0,1 1 0,0-1 0,0 0 0,0 0 0,8 7 0,10 8 0,1 0 0,26 17 0,-27-21 0,-7-7 0,0-1 0,0 0 0,0-2 0,1 0 0,0 0 0,0-2 0,1 0 0,26 3 0,27 7 0,202 35 0,-159-33 0,146 28 0,-190-36 0,1-2 0,133-8 0,-69-1 0,-82 3 0,-1-3 0,97-18 0,-140 19 0,1-1 0,-1 1 0,0-2 0,-1 1 0,1-1 0,-1 0 0,1-1 0,-1 1 0,0-2 0,-1 1 0,1-1 0,7-9 0,4-7 0,-1-1 0,21-35 0,16-24 0,-37 66 0,-1 0 0,2 1 0,0 1 0,1 1 0,0 0 0,1 2 0,0 0 0,36-13 0,-26 11 0,-2 0 0,0-3 0,45-31 0,-46 24 0,0-2 0,-1-2 0,-2 0 0,-1-1 0,34-55 0,-42 62 0,1 1 0,1 1 0,0 0 0,2 1 0,0 1 0,23-16 0,137-81 0,-127 83 0,-8 5 0,21-12 0,82-65 0,-106 69 0,-11 7 0,1 2 0,1 1 0,2 1 0,0 2 0,72-33 0,-90 48 0,355-117 0,-300 105 0,2 2 0,0 3 0,94-3 0,210 15 26,-217 2-1417,-123-1-5435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6:00.833"/>
    </inkml:context>
    <inkml:brush xml:id="br0">
      <inkml:brushProperty name="width" value="0.05" units="cm"/>
      <inkml:brushProperty name="height" value="0.05" units="cm"/>
      <inkml:brushProperty name="color" value="#00A6D6"/>
    </inkml:brush>
  </inkml:definitions>
  <inkml:trace contextRef="#ctx0" brushRef="#br0">8130 1184 24575,'0'-2'0,"-1"0"0,1 0 0,0 0 0,0 0 0,-1 0 0,1 0 0,-1 0 0,0 0 0,1 0 0,-1 0 0,0 1 0,0-1 0,0 0 0,0 0 0,-1 1 0,1-1 0,0 1 0,-1-1 0,1 1 0,-1-1 0,-2-1 0,-1 1 0,0-1 0,1 1 0,-1 0 0,0 0 0,0 1 0,0 0 0,0 0 0,-8-1 0,-4 1 0,0 1 0,0 0 0,0 1 0,-26 6 0,5 3 0,-1 2 0,1 2 0,1 1 0,-60 34 0,92-46 0,1-1 0,-1 1 0,0 0 0,1 1 0,0-1 0,-1 1 0,1 0 0,1 0 0,-1 0 0,0 0 0,1 1 0,0-1 0,0 1 0,1 0 0,-1 0 0,1 0 0,0 0 0,0 0 0,1 1 0,-1-1 0,1 0 0,0 1 0,1-1 0,-1 9 0,-3 16 0,-1 1 0,-17 52 0,3-12 0,16-56 0,-2 0 0,0 0 0,0 0 0,-2-1 0,0 0 0,-12 19 0,14-25 0,0-1 0,-1 0 0,0 0 0,-1-1 0,0 1 0,0-1 0,0-1 0,0 0 0,-1 0 0,0 0 0,0-1 0,-11 5 0,-358 102 0,341-103 0,26-7 0,-1 1 0,1 0 0,0 1 0,0 1 0,-19 8 0,26-10 0,-1 0 0,1 1 0,0-1 0,0 1 0,1 0 0,-1 0 0,0 0 0,1 0 0,0 1 0,0-1 0,0 0 0,0 1 0,0 0 0,1-1 0,0 1 0,-1 0 0,1 0 0,1 0 0,-1 0 0,0 4 0,-3 51 0,2 1 0,7 62 0,0 5 0,-4-46 0,-3 104 0,0-178 0,1 1 0,-1 0 0,0-1 0,0 0 0,-1 1 0,0-1 0,0 0 0,-1 0 0,0-1 0,0 1 0,-1-1 0,0 0 0,0 0 0,-10 9 0,-9 6 0,-1 0 0,-35 21 0,20-15 0,16-9 0,-2-1 0,0-1 0,-1-1 0,-54 21 0,70-32 0,-1-1 0,1 0 0,-1-1 0,1 0 0,-1-1 0,0 0 0,0-1 0,1 0 0,-1-1 0,0 0 0,0-1 0,1 0 0,-1-1 0,1-1 0,-21-8 0,-43-26 0,49 24 0,1 1 0,-2 1 0,1 1 0,-1 2 0,-45-10 0,-14 9 0,-1 5 0,-119 6 0,78 2 0,89 0 0,1 1 0,-1 2 0,1 1 0,1 3 0,-39 14 0,11 0 0,46-15 0,0-2 0,-1 0 0,0-1 0,0-1 0,-23 2 0,-19-2 0,-1-3 0,1-3 0,-1-2 0,1-3 0,0-3 0,0-3 0,-73-23 0,91 17 0,2-2 0,1-2 0,-75-51 0,22 13 0,-173-99 0,249 150 0,1 0 0,-1 1 0,-1 1 0,0 1 0,1 0 0,-2 2 0,-29-4 0,-7 4 0,-72 3 0,-21 0 0,138 0 0,1-1 0,0-1 0,-1 0 0,1 0 0,1-1 0,-1 0 0,0-1 0,1 0 0,0 0 0,0-1 0,1 0 0,-1-1 0,1 0 0,-12-13 0,-9-12 0,2-2 0,-28-45 0,43 62 0,-40-68 0,-55-124 0,84 152 0,18 43 0,0 0 0,0 1 0,-2 0 0,1 0 0,-2 0 0,-17-22 0,-90-97 0,-91-97 0,195 219 0,-1 1 0,1 1 0,-1-1 0,-1 2 0,0 0 0,0 0 0,-27-8 0,-103-23 0,100 28 0,-23-4 0,36 9 0,0-1 0,0-2 0,0-1 0,1-2 0,1 0 0,-38-22 0,-25-19 0,-1 3 0,-3 5 0,-170-55 0,137 49 0,99 36 0,0 2 0,0 1 0,-1 1 0,0 2 0,-1 1 0,-42-5 0,35 10 0,0 1 0,1 1 0,-1 2 0,0 2 0,1 2 0,0 1 0,-42 14 0,40-8 0,-1-1 0,0-2 0,0-2 0,-1-1 0,0-3 0,-1-1 0,1-2 0,-48-4 0,79 2 0,0-1 0,0 1 0,1-1 0,-1-1 0,1 0 0,0 0 0,0-1 0,0 0 0,0-1 0,1 0 0,0 0 0,0-1 0,0 0 0,1 0 0,0-1 0,0 0 0,0 0 0,1-1 0,0 1 0,0-2 0,1 1 0,0 0 0,1-1 0,0 0 0,0 0 0,1 0 0,0-1 0,0 1 0,1-1 0,1 1 0,0-1 0,0 0 0,1-18 0,0-2 0,7-164 0,-6 190 0,-1 0 0,1 0 0,0 0 0,1 1 0,-1-1 0,1 0 0,-1 1 0,1-1 0,0 1 0,1-1 0,-1 1 0,0 0 0,1 0 0,0 0 0,0 0 0,0 1 0,0-1 0,0 1 0,0-1 0,1 1 0,-1 0 0,1 1 0,4-3 0,11-3 0,0 0 0,0 2 0,31-6 0,-12 3 0,-9 3 0,-1 1 0,0 1 0,33 1 0,-35 2 0,0-1 0,0-1 0,46-11 0,-69 12-4,1 0-1,0 0 0,-1-1 1,0 1-1,1-1 1,-1 0-1,0 0 1,0 0-1,0 0 0,0-1 1,0 1-1,-1-1 1,1 0-1,-1 1 0,0-1 1,0 0-1,2-4 1,-1 1 24,0 0-1,-1 0 1,0 0 0,-1-1 0,1 1 0,-1 0 0,0-1 0,-1 1 0,1-8 0,-3-11-364,-1 0-1,0 0 1,-14-46 0,16 68 239,-5-20-6721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6:02.543"/>
    </inkml:context>
    <inkml:brush xml:id="br0">
      <inkml:brushProperty name="width" value="0.05" units="cm"/>
      <inkml:brushProperty name="height" value="0.05" units="cm"/>
      <inkml:brushProperty name="color" value="#00A6D6"/>
    </inkml:brush>
  </inkml:definitions>
  <inkml:trace contextRef="#ctx0" brushRef="#br0">0 0 24575,'5'0'0,"7"0"0,6 0 0,6 0 0,7 0 0,5 0 0,6 0 0,1 0 0,-2 5 0,-3 2 0,-8-1-8191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6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24575,'4'1'0,"0"-1"0,0 0 0,0 0 0,-1-1 0,1 1 0,0-1 0,0 0 0,0 0 0,0 0 0,-1-1 0,1 1 0,-1-1 0,1 0 0,-1 0 0,7-5 0,-8 4 0,1-1 0,0 1 0,-1-1 0,0 0 0,0 0 0,0 0 0,0 0 0,-1 0 0,1 0 0,-1-1 0,0 1 0,-1 0 0,1-1 0,-1-4 0,3-45 0,-5-77 0,-1 74 0,5-61 0,-2 114 0,0 1 0,0-1 0,1 0 0,0 1 0,0-1 0,0 0 0,0 1 0,0-1 0,1 1 0,-1 0 0,1-1 0,0 1 0,0 0 0,0 0 0,0 0 0,1 0 0,-1 1 0,1-1 0,0 1 0,0-1 0,0 1 0,0 0 0,0 0 0,0 0 0,6-2 0,4 0 0,0 1 0,1 0 0,-1 1 0,1 1 0,24 0 0,-25 1 0,1 0 0,0-2 0,-1 1 0,1-2 0,17-4 0,-15 0 0,-1-1 0,0-1 0,-1 0 0,0-1 0,13-11 0,11-9 0,-36 29 0,0-1 0,0 1 0,0 0 0,0 0 0,0 0 0,0 0 0,0 0 0,0 1 0,0-1 0,1 0 0,-1 1 0,0 0 0,1-1 0,-1 1 0,0 0 0,0 0 0,1 1 0,-1-1 0,0 0 0,1 1 0,-1-1 0,0 1 0,0 0 0,0 0 0,0 0 0,0 0 0,0 0 0,0 0 0,0 0 0,0 1 0,0-1 0,0 1 0,1 1 0,6 7 0,0 1 0,0 0 0,-2 0 0,12 21 0,3 3 0,53 46 0,-20-25 0,-51-49-6,1 0 1,-1 0-1,0 1 0,0 0 0,-1-1 0,0 2 1,0-1-1,-1 0 0,0 0 0,0 1 0,-1-1 1,0 1-1,-1 12 0,4 23-1278,2-13-5542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7:56.1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8:02.6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319 62 24575,'0'-4'0,"0"-8"0,-10-1 0,-8 1 0,-11 3 0,-6 3 0,-7 3 0,-1 1 0,-4 2 0,-3 5 0,6 2-8191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8:10.8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24575,'9'1'0,"0"2"0,-1-1 0,1 1 0,-1 0 0,0 1 0,0 0 0,0 1 0,0-1 0,-1 1 0,0 1 0,0-1 0,8 9 0,6 3 0,46 37 0,-36-28 0,0-2 0,1-1 0,2-1 0,0-2 0,44 19 0,-12-8 0,-1 2 0,-2 4 0,-1 2 0,67 56 0,-74-53 0,-3 2 0,-1 2 0,-3 3 0,-1 1 0,-3 3 0,39 59 0,-57-72 0,2-2 0,1-1 0,37 36 0,-51-59 0,1-1 0,0 0 0,1-1 0,0-1 0,1 0 0,36 15 0,259 126 0,-122-58 0,-99-54 0,126 37 0,-194-69 0,0 2 0,0 0 0,-1 2 0,0 0 0,-1 2 0,-1 0 0,37 33 0,-28-19 0,0 2 0,-2 2 0,-1 0 0,23 39 0,-43-59 0,0 0 0,-1 0 0,-1 1 0,0 0 0,-1 0 0,0 0 0,-1 0 0,0 1 0,0 16 0,0 16 0,-6 66 0,-1-25 0,1-39 0,-2 0 0,-19 84 0,15-105 0,0 1 0,-2-2 0,-2 1 0,0-2 0,-1 0 0,-2 0 0,0-1 0,-2-1 0,-37 37 0,38-38 0,0 0 0,1 1 0,-22 42 0,-23 35 0,46-84 0,-1-1 0,0 0 0,-1 0 0,0-2 0,-1 0 0,-1-1 0,0-1 0,0-1 0,-1-1 0,-40 13 0,39-17-227,-1-1-1,1-1 1,-1-1-1,0-1 1,-23-1-1,13-1-6598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4T11:38:15.2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24575,'35'3'0,"1"0"0,-1 3 0,62 17 0,-15-3 0,-64-16 0,0 2 0,0 1 0,0 0 0,-1 1 0,0 0 0,22 17 0,-7-2 0,0 1 0,28 29 0,-33-23 0,0 1 0,-3 1 0,0 2 0,20 39 0,-26-43 0,-14-24 0,1-1 0,-1 0 0,1 0 0,0 0 0,0-1 0,0 0 0,1 0 0,-1 0 0,1-1 0,0 1 0,0-2 0,10 5 0,13 3 0,45 9 0,-32-9 0,237 46 0,-79-19 0,-195-36 0,43 10 0,97 10 0,-128-21 0,0 0 0,0-1 0,0-1 0,-1 0 0,1-1 0,0-1 0,-1-1 0,0 0 0,21-10 0,-14 5 0,0 2 0,0 0 0,0 2 0,1 0 0,0 2 0,0 1 0,1 0 0,-1 2 0,32 2 0,-35 0 0,0-2 0,-1 2 0,1 0 0,-1 2 0,26 5 0,-39-6 0,-1 0 0,0 0 0,0 1 0,-1 0 0,1 0 0,0 0 0,-1 1 0,0 0 0,0 0 0,0 0 0,0 1 0,-1-1 0,0 1 0,0 0 0,0 0 0,0 1 0,5 11 0,3 11 0,-1 2 0,-2-1 0,7 37 0,4 14 0,-5-29-106,-1-2-314,1-1 1,24 49-1,-23-66-6406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Shape 3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44" name="Shape 3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(Animat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49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50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49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9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0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51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50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1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18" name="Rechthoek 2"/>
          <p:cNvSpPr/>
          <p:nvPr/>
        </p:nvSpPr>
        <p:spPr>
          <a:xfrm>
            <a:off x="-10751" y="0"/>
            <a:ext cx="1220451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9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Foto</a:t>
            </a:r>
          </a:p>
        </p:txBody>
      </p:sp>
      <p:sp>
        <p:nvSpPr>
          <p:cNvPr id="1584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16571" y="972"/>
            <a:ext cx="12197821" cy="685702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58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0" y="1"/>
            <a:ext cx="12205799" cy="741499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86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193037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Plaats hier je titel</a:t>
            </a:r>
          </a:p>
        </p:txBody>
      </p:sp>
      <p:sp>
        <p:nvSpPr>
          <p:cNvPr id="15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9923439D-ED81-8F4E-876E-3AC665FE0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eld en Teks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61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62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61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1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63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62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8" name="Rechthoek 206"/>
          <p:cNvSpPr/>
          <p:nvPr/>
        </p:nvSpPr>
        <p:spPr>
          <a:xfrm>
            <a:off x="-16403" y="0"/>
            <a:ext cx="12208404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-12032" y="2"/>
            <a:ext cx="6992126" cy="6857997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4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2" y="1433"/>
            <a:ext cx="7654745" cy="685656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641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8374743" y="741499"/>
            <a:ext cx="3118757" cy="49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Plaats hier je titel</a:t>
            </a:r>
          </a:p>
        </p:txBody>
      </p:sp>
      <p:sp>
        <p:nvSpPr>
          <p:cNvPr id="1642" name="Tijdelijke aanduiding voor verticale tekst 2"/>
          <p:cNvSpPr>
            <a:spLocks noGrp="1"/>
          </p:cNvSpPr>
          <p:nvPr>
            <p:ph type="body" sz="quarter" idx="22"/>
          </p:nvPr>
        </p:nvSpPr>
        <p:spPr>
          <a:xfrm>
            <a:off x="8374743" y="1591899"/>
            <a:ext cx="3118758" cy="43564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64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Beeld en Tekst (Blauw)</a:t>
            </a:r>
          </a:p>
        </p:txBody>
      </p:sp>
      <p:sp>
        <p:nvSpPr>
          <p:cNvPr id="16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C275FECF-91C0-014F-AC2A-F0151E974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837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48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838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9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0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1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2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3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4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5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6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7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858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850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1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2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3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4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5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6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7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9" name="Rechthoek 7"/>
          <p:cNvSpPr/>
          <p:nvPr/>
        </p:nvSpPr>
        <p:spPr>
          <a:xfrm>
            <a:off x="-12033" y="0"/>
            <a:ext cx="12192001" cy="537138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-600" y="716"/>
            <a:ext cx="12193200" cy="537138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861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Hoofdstuk</a:t>
            </a:r>
          </a:p>
        </p:txBody>
      </p:sp>
      <p:sp>
        <p:nvSpPr>
          <p:cNvPr id="19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02625" y="2770414"/>
            <a:ext cx="6786751" cy="2987465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100">
                <a:solidFill>
                  <a:schemeClr val="accent1"/>
                </a:solidFill>
              </a:defRPr>
            </a:lvl1pPr>
            <a:lvl2pPr marL="280689" indent="-17164">
              <a:buClrTx/>
              <a:defRPr sz="100">
                <a:solidFill>
                  <a:schemeClr val="accent1"/>
                </a:solidFill>
              </a:defRPr>
            </a:lvl2pPr>
            <a:lvl3pPr>
              <a:buClrTx/>
              <a:buFontTx/>
              <a:defRPr sz="100">
                <a:solidFill>
                  <a:schemeClr val="accent1"/>
                </a:solidFill>
              </a:defRPr>
            </a:lvl3pPr>
            <a:lvl4pPr>
              <a:buClrTx/>
              <a:buFontTx/>
              <a:defRPr sz="100">
                <a:solidFill>
                  <a:schemeClr val="accent1"/>
                </a:solidFill>
              </a:defRPr>
            </a:lvl4pPr>
            <a:lvl5pPr marL="16470" indent="-16470">
              <a:buClrTx/>
              <a:buFontTx/>
              <a:defRPr sz="1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/>
          </a:p>
        </p:txBody>
      </p:sp>
      <p:sp>
        <p:nvSpPr>
          <p:cNvPr id="1927" name="Tijdelijke aanduiding voor tekst 78"/>
          <p:cNvSpPr>
            <a:spLocks noGrp="1"/>
          </p:cNvSpPr>
          <p:nvPr>
            <p:ph type="body" sz="half" idx="22" hasCustomPrompt="1"/>
          </p:nvPr>
        </p:nvSpPr>
        <p:spPr>
          <a:xfrm>
            <a:off x="2702627" y="2770414"/>
            <a:ext cx="6514419" cy="2987463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928" name="Tijdelijke aanduiding voor verticale tekst 2"/>
          <p:cNvSpPr>
            <a:spLocks noGrp="1"/>
          </p:cNvSpPr>
          <p:nvPr>
            <p:ph type="body" sz="quarter" idx="23"/>
          </p:nvPr>
        </p:nvSpPr>
        <p:spPr>
          <a:xfrm>
            <a:off x="3086309" y="3917564"/>
            <a:ext cx="6019384" cy="11014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Tx/>
              <a:buSzTx/>
              <a:buNone/>
              <a:defRPr sz="34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929" name="Tijdelijke aanduiding voor verticale tekst 2"/>
          <p:cNvSpPr>
            <a:spLocks noGrp="1"/>
          </p:cNvSpPr>
          <p:nvPr>
            <p:ph type="body" sz="quarter" idx="24"/>
          </p:nvPr>
        </p:nvSpPr>
        <p:spPr>
          <a:xfrm>
            <a:off x="5661995" y="3100404"/>
            <a:ext cx="868008" cy="719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618458">
              <a:spcBef>
                <a:spcPts val="1000"/>
              </a:spcBef>
              <a:buClrTx/>
              <a:buSzTx/>
              <a:buNone/>
              <a:defRPr sz="4300">
                <a:solidFill>
                  <a:srgbClr val="FFFFFF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930" name="Tijdelijke aanduiding voor verticale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3088948" y="5168239"/>
            <a:ext cx="6014106" cy="280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</a:lstStyle>
          <a:p>
            <a:r>
              <a:t>Ruimte voor een subtitel</a:t>
            </a:r>
          </a:p>
        </p:txBody>
      </p:sp>
      <p:sp>
        <p:nvSpPr>
          <p:cNvPr id="1931" name="Tijdelijke aanduiding voor tekst 17"/>
          <p:cNvSpPr>
            <a:spLocks noGrp="1"/>
          </p:cNvSpPr>
          <p:nvPr>
            <p:ph type="body" sz="quarter" idx="26" hasCustomPrompt="1"/>
          </p:nvPr>
        </p:nvSpPr>
        <p:spPr>
          <a:xfrm>
            <a:off x="5700000" y="3894066"/>
            <a:ext cx="792001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1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96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97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96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7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98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97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2" name="Rechthoek 1"/>
          <p:cNvSpPr/>
          <p:nvPr/>
        </p:nvSpPr>
        <p:spPr>
          <a:xfrm>
            <a:off x="-1" y="0"/>
            <a:ext cx="1219376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-12700" y="0"/>
            <a:ext cx="12204700" cy="6858000"/>
          </a:xfrm>
          <a:prstGeom prst="rect">
            <a:avLst/>
          </a:prstGeom>
          <a:solidFill>
            <a:srgbClr val="61A4B4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84" name="Tijdelijke aanduiding voor media 28"/>
          <p:cNvSpPr>
            <a:spLocks noGrp="1"/>
          </p:cNvSpPr>
          <p:nvPr>
            <p:ph type="media" idx="21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media</a:t>
            </a:r>
            <a:endParaRPr/>
          </a:p>
        </p:txBody>
      </p:sp>
      <p:sp>
        <p:nvSpPr>
          <p:cNvPr id="19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86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Video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965BA85-66F7-EE4A-A3DE-81A8E896E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07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8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07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09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08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9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98" name="Rechthoek 350"/>
          <p:cNvSpPr/>
          <p:nvPr/>
        </p:nvSpPr>
        <p:spPr>
          <a:xfrm>
            <a:off x="-12032" y="0"/>
            <a:ext cx="446791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9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Grafiek</a:t>
            </a:r>
          </a:p>
        </p:txBody>
      </p:sp>
      <p:sp>
        <p:nvSpPr>
          <p:cNvPr id="2166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3147786" cy="49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Plaats hier je titel</a:t>
            </a:r>
          </a:p>
        </p:txBody>
      </p:sp>
      <p:sp>
        <p:nvSpPr>
          <p:cNvPr id="21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1591900"/>
            <a:ext cx="3147786" cy="4356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A06D27-3D8D-4043-8052-2A090E1BA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1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2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31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33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32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3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95000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2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34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Grafiek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4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4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450" name="Rechthoek 290"/>
          <p:cNvSpPr/>
          <p:nvPr/>
        </p:nvSpPr>
        <p:spPr>
          <a:xfrm>
            <a:off x="-12032" y="0"/>
            <a:ext cx="4467918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52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Tabel</a:t>
            </a:r>
          </a:p>
        </p:txBody>
      </p:sp>
      <p:sp>
        <p:nvSpPr>
          <p:cNvPr id="2485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3147786" cy="490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Plaats hier je titel</a:t>
            </a:r>
          </a:p>
        </p:txBody>
      </p:sp>
      <p:sp>
        <p:nvSpPr>
          <p:cNvPr id="24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1591900"/>
            <a:ext cx="3147786" cy="43564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626F2F90-4D26-8C4B-A3B7-8C399CF807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6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6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6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6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6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5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2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52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Tabel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E493D16D-3009-48A7-8CAE-D76DFD02422C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4" name="Tijdelijke aanduiding voor tekst 183">
            <a:extLst>
              <a:ext uri="{FF2B5EF4-FFF2-40B4-BE49-F238E27FC236}">
                <a16:creationId xmlns:a16="http://schemas.microsoft.com/office/drawing/2014/main" id="{53F1B21A-CF3B-6441-A870-5260B9155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-11608"/>
            <a:ext cx="12191998" cy="6869608"/>
          </a:xfrm>
          <a:custGeom>
            <a:avLst/>
            <a:gdLst>
              <a:gd name="connsiteX0" fmla="*/ 3185333 w 12191998"/>
              <a:gd name="connsiteY0" fmla="*/ 0 h 6869608"/>
              <a:gd name="connsiteX1" fmla="*/ 8925946 w 12191998"/>
              <a:gd name="connsiteY1" fmla="*/ 0 h 6869608"/>
              <a:gd name="connsiteX2" fmla="*/ 8948177 w 12191998"/>
              <a:gd name="connsiteY2" fmla="*/ 48565 h 6869608"/>
              <a:gd name="connsiteX3" fmla="*/ 11992586 w 12191998"/>
              <a:gd name="connsiteY3" fmla="*/ 1044578 h 6869608"/>
              <a:gd name="connsiteX4" fmla="*/ 12191998 w 12191998"/>
              <a:gd name="connsiteY4" fmla="*/ 989575 h 6869608"/>
              <a:gd name="connsiteX5" fmla="*/ 12191998 w 12191998"/>
              <a:gd name="connsiteY5" fmla="*/ 6196705 h 6869608"/>
              <a:gd name="connsiteX6" fmla="*/ 11851510 w 12191998"/>
              <a:gd name="connsiteY6" fmla="*/ 6626723 h 6869608"/>
              <a:gd name="connsiteX7" fmla="*/ 11646947 w 12191998"/>
              <a:gd name="connsiteY7" fmla="*/ 6869608 h 6869608"/>
              <a:gd name="connsiteX8" fmla="*/ 6613960 w 12191998"/>
              <a:gd name="connsiteY8" fmla="*/ 6869608 h 6869608"/>
              <a:gd name="connsiteX9" fmla="*/ 6636609 w 12191998"/>
              <a:gd name="connsiteY9" fmla="*/ 6805697 h 6869608"/>
              <a:gd name="connsiteX10" fmla="*/ 7241039 w 12191998"/>
              <a:gd name="connsiteY10" fmla="*/ 4210206 h 6869608"/>
              <a:gd name="connsiteX11" fmla="*/ 7198578 w 12191998"/>
              <a:gd name="connsiteY11" fmla="*/ 3111481 h 6869608"/>
              <a:gd name="connsiteX12" fmla="*/ 6593496 w 12191998"/>
              <a:gd name="connsiteY12" fmla="*/ 3838657 h 6869608"/>
              <a:gd name="connsiteX13" fmla="*/ 1147743 w 12191998"/>
              <a:gd name="connsiteY13" fmla="*/ 4894917 h 6869608"/>
              <a:gd name="connsiteX14" fmla="*/ 3182435 w 12191998"/>
              <a:gd name="connsiteY14" fmla="*/ 5149 h 6869608"/>
              <a:gd name="connsiteX15" fmla="*/ 0 w 12191998"/>
              <a:gd name="connsiteY15" fmla="*/ 0 h 6869608"/>
              <a:gd name="connsiteX16" fmla="*/ 1541390 w 12191998"/>
              <a:gd name="connsiteY16" fmla="*/ 0 h 6869608"/>
              <a:gd name="connsiteX17" fmla="*/ 1224979 w 12191998"/>
              <a:gd name="connsiteY17" fmla="*/ 267087 h 6869608"/>
              <a:gd name="connsiteX18" fmla="*/ 354211 w 12191998"/>
              <a:gd name="connsiteY18" fmla="*/ 947343 h 6869608"/>
              <a:gd name="connsiteX19" fmla="*/ 0 w 12191998"/>
              <a:gd name="connsiteY19" fmla="*/ 1210989 h 686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8" h="6869608">
                <a:moveTo>
                  <a:pt x="3185333" y="0"/>
                </a:moveTo>
                <a:lnTo>
                  <a:pt x="8925946" y="0"/>
                </a:lnTo>
                <a:lnTo>
                  <a:pt x="8948177" y="48565"/>
                </a:lnTo>
                <a:cubicBezTo>
                  <a:pt x="9485809" y="1122949"/>
                  <a:pt x="10723864" y="1348553"/>
                  <a:pt x="11992586" y="1044578"/>
                </a:cubicBezTo>
                <a:lnTo>
                  <a:pt x="12191998" y="989575"/>
                </a:lnTo>
                <a:lnTo>
                  <a:pt x="12191998" y="6196705"/>
                </a:lnTo>
                <a:lnTo>
                  <a:pt x="11851510" y="6626723"/>
                </a:lnTo>
                <a:lnTo>
                  <a:pt x="11646947" y="6869608"/>
                </a:lnTo>
                <a:lnTo>
                  <a:pt x="6613960" y="6869608"/>
                </a:lnTo>
                <a:lnTo>
                  <a:pt x="6636609" y="6805697"/>
                </a:lnTo>
                <a:cubicBezTo>
                  <a:pt x="6886291" y="6046491"/>
                  <a:pt x="7073513" y="5195475"/>
                  <a:pt x="7241039" y="4210206"/>
                </a:cubicBezTo>
                <a:cubicBezTo>
                  <a:pt x="7325965" y="3711264"/>
                  <a:pt x="7331269" y="3159250"/>
                  <a:pt x="7198578" y="3111481"/>
                </a:cubicBezTo>
                <a:cubicBezTo>
                  <a:pt x="7012804" y="3047785"/>
                  <a:pt x="6864186" y="3355642"/>
                  <a:pt x="6593496" y="3838657"/>
                </a:cubicBezTo>
                <a:cubicBezTo>
                  <a:pt x="5579714" y="5590242"/>
                  <a:pt x="2288907" y="7617838"/>
                  <a:pt x="1147743" y="4894917"/>
                </a:cubicBezTo>
                <a:cubicBezTo>
                  <a:pt x="486928" y="3322469"/>
                  <a:pt x="2068305" y="1869445"/>
                  <a:pt x="3182435" y="5149"/>
                </a:cubicBezTo>
                <a:close/>
                <a:moveTo>
                  <a:pt x="0" y="0"/>
                </a:moveTo>
                <a:lnTo>
                  <a:pt x="1541390" y="0"/>
                </a:lnTo>
                <a:lnTo>
                  <a:pt x="1224979" y="267087"/>
                </a:lnTo>
                <a:cubicBezTo>
                  <a:pt x="944161" y="496828"/>
                  <a:pt x="652150" y="722628"/>
                  <a:pt x="354211" y="947343"/>
                </a:cubicBezTo>
                <a:lnTo>
                  <a:pt x="0" y="1210989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98499" y="718513"/>
            <a:ext cx="10798175" cy="5229851"/>
          </a:xfrm>
        </p:spPr>
        <p:txBody>
          <a:bodyPr vert="horz" lIns="0" tIns="0" rIns="0" bIns="0" anchor="ctr" anchorCtr="0"/>
          <a:lstStyle>
            <a:lvl1pPr marL="0" indent="0" algn="ctr">
              <a:buClr>
                <a:schemeClr val="bg1"/>
              </a:buClr>
              <a:buNone/>
              <a:defRPr sz="4400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Clr>
                <a:schemeClr val="bg1"/>
              </a:buClr>
              <a:buNone/>
              <a:defRPr sz="3600" i="0">
                <a:solidFill>
                  <a:schemeClr val="bg1"/>
                </a:solidFill>
              </a:defRPr>
            </a:lvl2pPr>
            <a:lvl3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6pPr>
            <a:lvl7pPr marL="0" indent="0" algn="ctr">
              <a:buClr>
                <a:schemeClr val="bg1"/>
              </a:buClr>
              <a:buNone/>
              <a:defRPr sz="3600" i="0">
                <a:solidFill>
                  <a:schemeClr val="bg1"/>
                </a:solidFill>
              </a:defRPr>
            </a:lvl7pPr>
            <a:lvl8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8pPr>
            <a:lvl9pPr marL="0" indent="0" algn="ctr">
              <a:buFont typeface="Arial" panose="020B0604020202020204" pitchFamily="34" charset="0"/>
              <a:buNone/>
              <a:defRPr sz="360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pic>
        <p:nvPicPr>
          <p:cNvPr id="96" name="Graphic 95">
            <a:extLst>
              <a:ext uri="{FF2B5EF4-FFF2-40B4-BE49-F238E27FC236}">
                <a16:creationId xmlns:a16="http://schemas.microsoft.com/office/drawing/2014/main" id="{F0ABF8FD-475B-8344-9393-4BC5BAD9A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B2A1188-7655-3942-B402-ABAD519EE9F7}"/>
              </a:ext>
            </a:extLst>
          </p:cNvPr>
          <p:cNvSpPr/>
          <p:nvPr userDrawn="1"/>
        </p:nvSpPr>
        <p:spPr>
          <a:xfrm>
            <a:off x="-10750" y="0"/>
            <a:ext cx="12202750" cy="6858000"/>
          </a:xfrm>
          <a:prstGeom prst="rect">
            <a:avLst/>
          </a:prstGeom>
          <a:solidFill>
            <a:srgbClr val="006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96A52489-BD48-5A40-AF40-C7FE89A51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0748" y="0"/>
            <a:ext cx="12202750" cy="6858000"/>
          </a:xfrm>
          <a:custGeom>
            <a:avLst/>
            <a:gdLst>
              <a:gd name="connsiteX0" fmla="*/ 12202750 w 12202750"/>
              <a:gd name="connsiteY0" fmla="*/ 4626493 h 6858000"/>
              <a:gd name="connsiteX1" fmla="*/ 12202750 w 12202750"/>
              <a:gd name="connsiteY1" fmla="*/ 6858000 h 6858000"/>
              <a:gd name="connsiteX2" fmla="*/ 11270933 w 12202750"/>
              <a:gd name="connsiteY2" fmla="*/ 6858000 h 6858000"/>
              <a:gd name="connsiteX3" fmla="*/ 11292806 w 12202750"/>
              <a:gd name="connsiteY3" fmla="*/ 6823366 h 6858000"/>
              <a:gd name="connsiteX4" fmla="*/ 12132976 w 12202750"/>
              <a:gd name="connsiteY4" fmla="*/ 4864546 h 6858000"/>
              <a:gd name="connsiteX5" fmla="*/ 7211067 w 12202750"/>
              <a:gd name="connsiteY5" fmla="*/ 0 h 6858000"/>
              <a:gd name="connsiteX6" fmla="*/ 12202750 w 12202750"/>
              <a:gd name="connsiteY6" fmla="*/ 0 h 6858000"/>
              <a:gd name="connsiteX7" fmla="*/ 12202750 w 12202750"/>
              <a:gd name="connsiteY7" fmla="*/ 1701685 h 6858000"/>
              <a:gd name="connsiteX8" fmla="*/ 12201531 w 12202750"/>
              <a:gd name="connsiteY8" fmla="*/ 1703737 h 6858000"/>
              <a:gd name="connsiteX9" fmla="*/ 12013073 w 12202750"/>
              <a:gd name="connsiteY9" fmla="*/ 2040528 h 6858000"/>
              <a:gd name="connsiteX10" fmla="*/ 6393116 w 12202750"/>
              <a:gd name="connsiteY10" fmla="*/ 3130572 h 6858000"/>
              <a:gd name="connsiteX11" fmla="*/ 7006806 w 12202750"/>
              <a:gd name="connsiteY11" fmla="*/ 307865 h 6858000"/>
              <a:gd name="connsiteX12" fmla="*/ 0 w 12202750"/>
              <a:gd name="connsiteY12" fmla="*/ 0 h 6858000"/>
              <a:gd name="connsiteX13" fmla="*/ 4305911 w 12202750"/>
              <a:gd name="connsiteY13" fmla="*/ 0 h 6858000"/>
              <a:gd name="connsiteX14" fmla="*/ 4155867 w 12202750"/>
              <a:gd name="connsiteY14" fmla="*/ 111493 h 6858000"/>
              <a:gd name="connsiteX15" fmla="*/ 71946 w 12202750"/>
              <a:gd name="connsiteY15" fmla="*/ 4799708 h 6858000"/>
              <a:gd name="connsiteX16" fmla="*/ 0 w 12202750"/>
              <a:gd name="connsiteY16" fmla="*/ 5036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202750" h="6858000">
                <a:moveTo>
                  <a:pt x="12202750" y="4626493"/>
                </a:moveTo>
                <a:lnTo>
                  <a:pt x="12202750" y="6858000"/>
                </a:lnTo>
                <a:lnTo>
                  <a:pt x="11270933" y="6858000"/>
                </a:lnTo>
                <a:lnTo>
                  <a:pt x="11292806" y="6823366"/>
                </a:lnTo>
                <a:cubicBezTo>
                  <a:pt x="11642946" y="6229435"/>
                  <a:pt x="11912279" y="5587138"/>
                  <a:pt x="12132976" y="4864546"/>
                </a:cubicBezTo>
                <a:close/>
                <a:moveTo>
                  <a:pt x="7211067" y="0"/>
                </a:moveTo>
                <a:lnTo>
                  <a:pt x="12202750" y="0"/>
                </a:lnTo>
                <a:lnTo>
                  <a:pt x="12202750" y="1701685"/>
                </a:lnTo>
                <a:lnTo>
                  <a:pt x="12201531" y="1703737"/>
                </a:lnTo>
                <a:cubicBezTo>
                  <a:pt x="12144874" y="1802592"/>
                  <a:pt x="12082910" y="1915911"/>
                  <a:pt x="12013073" y="2040528"/>
                </a:cubicBezTo>
                <a:cubicBezTo>
                  <a:pt x="10966860" y="3848144"/>
                  <a:pt x="7570785" y="5940600"/>
                  <a:pt x="6393116" y="3130572"/>
                </a:cubicBezTo>
                <a:cubicBezTo>
                  <a:pt x="5995310" y="2183970"/>
                  <a:pt x="6384878" y="1279305"/>
                  <a:pt x="7006806" y="307865"/>
                </a:cubicBezTo>
                <a:close/>
                <a:moveTo>
                  <a:pt x="0" y="0"/>
                </a:moveTo>
                <a:lnTo>
                  <a:pt x="4305911" y="0"/>
                </a:lnTo>
                <a:lnTo>
                  <a:pt x="4155867" y="111493"/>
                </a:lnTo>
                <a:cubicBezTo>
                  <a:pt x="2427429" y="1408339"/>
                  <a:pt x="762773" y="2806566"/>
                  <a:pt x="71946" y="4799708"/>
                </a:cubicBezTo>
                <a:lnTo>
                  <a:pt x="0" y="50361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 </a:t>
            </a:r>
            <a:endParaRPr lang="en-GB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7AE71AD1-5D76-2045-8B27-CC0C09C9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13" y="3879852"/>
            <a:ext cx="9358256" cy="1621063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CFFB82-1AE5-3D4E-9AD9-487B27ADF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664394"/>
            <a:ext cx="5415669" cy="248472"/>
          </a:xfrm>
        </p:spPr>
        <p:txBody>
          <a:bodyPr anchor="ctr"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noProof="0"/>
              <a:t>Click to edit Master subtitle style</a:t>
            </a:r>
            <a:endParaRPr lang="en-GB" noProof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79C7039-4CB9-294D-98BC-738FE5C22E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6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6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7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8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2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3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5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6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18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Rechthoek 6"/>
          <p:cNvSpPr/>
          <p:nvPr/>
        </p:nvSpPr>
        <p:spPr>
          <a:xfrm>
            <a:off x="-10751" y="0"/>
            <a:ext cx="12202752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Plaats hier de titel van de presentatie, max. 2 regels"/>
          <p:cNvSpPr txBox="1">
            <a:spLocks noGrp="1"/>
          </p:cNvSpPr>
          <p:nvPr>
            <p:ph type="title" hasCustomPrompt="1"/>
          </p:nvPr>
        </p:nvSpPr>
        <p:spPr>
          <a:xfrm>
            <a:off x="2153412" y="3879851"/>
            <a:ext cx="9358257" cy="1621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800">
                <a:solidFill>
                  <a:srgbClr val="FFFFFF"/>
                </a:solidFill>
              </a:defRPr>
            </a:lvl1pPr>
          </a:lstStyle>
          <a:p>
            <a:r>
              <a:t>Plaats hier de titel van de presentatie, max. 2 regels</a:t>
            </a:r>
          </a:p>
        </p:txBody>
      </p:sp>
      <p:sp>
        <p:nvSpPr>
          <p:cNvPr id="129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782466" y="5664394"/>
            <a:ext cx="3729204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 algn="r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 algn="r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 algn="r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 algn="r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r>
              <a:t>Naam van de spreker of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Tijdelijke aanduiding voor tekst 49"/>
          <p:cNvSpPr>
            <a:spLocks noGrp="1"/>
          </p:cNvSpPr>
          <p:nvPr>
            <p:ph type="body" idx="21" hasCustomPrompt="1"/>
          </p:nvPr>
        </p:nvSpPr>
        <p:spPr>
          <a:xfrm>
            <a:off x="-10752" y="0"/>
            <a:ext cx="12202753" cy="6858000"/>
          </a:xfrm>
          <a:prstGeom prst="rect">
            <a:avLst/>
          </a:prstGeom>
          <a:solidFill>
            <a:srgbClr val="99D28C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</a:lstStyle>
          <a:p>
            <a:r>
              <a:t>  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FD562B1-BCC1-B244-96D2-5173AD7012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50" y="5847858"/>
            <a:ext cx="1460500" cy="6985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pagina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2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3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2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4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24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Rechthoek 6"/>
          <p:cNvSpPr/>
          <p:nvPr/>
        </p:nvSpPr>
        <p:spPr>
          <a:xfrm>
            <a:off x="-12032" y="-1"/>
            <a:ext cx="12204032" cy="6858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Titelpagina + Beeld</a:t>
            </a:r>
          </a:p>
        </p:txBody>
      </p:sp>
      <p:sp>
        <p:nvSpPr>
          <p:cNvPr id="252" name="Tijdelijke aanduiding voor afbeelding 16"/>
          <p:cNvSpPr>
            <a:spLocks noGrp="1"/>
          </p:cNvSpPr>
          <p:nvPr>
            <p:ph type="pic" idx="21"/>
          </p:nvPr>
        </p:nvSpPr>
        <p:spPr>
          <a:xfrm>
            <a:off x="4852465" y="0"/>
            <a:ext cx="7339534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ClrTx/>
              <a:buSzTx/>
              <a:buNone/>
              <a:defRPr b="1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b="1">
                <a:solidFill>
                  <a:srgbClr val="FFFFFF"/>
                </a:solidFill>
              </a:defRPr>
            </a:lvl2pPr>
            <a:lvl3pPr indent="914400">
              <a:buClrTx/>
              <a:buFontTx/>
              <a:defRPr b="1">
                <a:solidFill>
                  <a:srgbClr val="FFFFFF"/>
                </a:solidFill>
              </a:defRPr>
            </a:lvl3pPr>
            <a:lvl4pPr indent="1371600">
              <a:buClrTx/>
              <a:buFontTx/>
              <a:defRPr b="1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54" name="Tijdelijke aanduiding voor tekst 20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8" y="1413981"/>
            <a:ext cx="3729206" cy="29254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defTabSz="914400">
              <a:lnSpc>
                <a:spcPct val="100000"/>
              </a:lnSpc>
              <a:spcBef>
                <a:spcPts val="500"/>
              </a:spcBef>
              <a:buClrTx/>
              <a:buSzTx/>
              <a:buNone/>
              <a:defRPr sz="3800">
                <a:solidFill>
                  <a:srgbClr val="FFFFFF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Plaats hier de titel van de presentatie</a:t>
            </a:r>
          </a:p>
        </p:txBody>
      </p:sp>
      <p:sp>
        <p:nvSpPr>
          <p:cNvPr id="255" name="Tijdelijke aanduiding voor tekst 17"/>
          <p:cNvSpPr>
            <a:spLocks noGrp="1"/>
          </p:cNvSpPr>
          <p:nvPr>
            <p:ph type="body" sz="quarter" idx="23" hasCustomPrompt="1"/>
          </p:nvPr>
        </p:nvSpPr>
        <p:spPr>
          <a:xfrm>
            <a:off x="698500" y="5377708"/>
            <a:ext cx="1454400" cy="720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marL="0" indent="0" defTabSz="287655">
              <a:spcBef>
                <a:spcPts val="400"/>
              </a:spcBef>
              <a:buClrTx/>
              <a:buSzTx/>
              <a:buNone/>
              <a:defRPr sz="640"/>
            </a:lvl1pPr>
          </a:lstStyle>
          <a:p>
            <a:r>
              <a:t>  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C8B2F066-9B7C-C54F-9CB0-80B54583A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0" y="5846400"/>
            <a:ext cx="1461599" cy="103308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98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09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99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5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7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8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19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11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0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Alleen titel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350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61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351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2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3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4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71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3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2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1077507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37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1591900"/>
            <a:ext cx="10773500" cy="43564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Klik hier om een bullet te plaatsen.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671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82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672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3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4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5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6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7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8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9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0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81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92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684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8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1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93" name="Body Level One…"/>
          <p:cNvSpPr txBox="1">
            <a:spLocks noGrp="1"/>
          </p:cNvSpPr>
          <p:nvPr>
            <p:ph type="body" idx="1"/>
          </p:nvPr>
        </p:nvSpPr>
        <p:spPr>
          <a:xfrm>
            <a:off x="698498" y="718513"/>
            <a:ext cx="10798176" cy="52298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Sz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  <a:lvl2pPr marL="0" indent="0" algn="ctr">
              <a:buClrTx/>
              <a:buSz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2pPr>
            <a:lvl3pPr algn="ctr">
              <a:buClrTx/>
              <a:buFontTx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3pPr>
            <a:lvl4pPr algn="ctr">
              <a:buClrTx/>
              <a:buFontTx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4pPr>
            <a:lvl5pPr marL="0" indent="0" algn="ctr">
              <a:buClrTx/>
              <a:buSzTx/>
              <a:buFontTx/>
              <a:buNone/>
              <a:defRPr sz="4400"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sp>
        <p:nvSpPr>
          <p:cNvPr id="694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(Wit)</a:t>
            </a:r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en Beeld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83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4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83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3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4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85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84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58" name="Rechthoek 221"/>
          <p:cNvSpPr/>
          <p:nvPr/>
        </p:nvSpPr>
        <p:spPr>
          <a:xfrm>
            <a:off x="7783149" y="0"/>
            <a:ext cx="4412523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783149" y="0"/>
            <a:ext cx="4412523" cy="6858000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0" name="Tijdelijke aanduiding voor afbeelding 8"/>
          <p:cNvSpPr>
            <a:spLocks noGrp="1"/>
          </p:cNvSpPr>
          <p:nvPr>
            <p:ph type="pic" sz="half" idx="21"/>
          </p:nvPr>
        </p:nvSpPr>
        <p:spPr>
          <a:xfrm>
            <a:off x="7783149" y="1433"/>
            <a:ext cx="4408851" cy="685656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861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705147" y="741499"/>
            <a:ext cx="6322009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862" name="Tijdelijke aanduiding voor verticale tekst 2"/>
          <p:cNvSpPr>
            <a:spLocks noGrp="1"/>
          </p:cNvSpPr>
          <p:nvPr>
            <p:ph type="body" sz="half" idx="22"/>
          </p:nvPr>
        </p:nvSpPr>
        <p:spPr>
          <a:xfrm>
            <a:off x="705145" y="1591899"/>
            <a:ext cx="6321089" cy="43564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6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Beeld (S)</a:t>
            </a:r>
          </a:p>
        </p:txBody>
      </p:sp>
      <p:sp>
        <p:nvSpPr>
          <p:cNvPr id="8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kst en Beeld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05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6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05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5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07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06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78" name="Rechthoek 7"/>
          <p:cNvSpPr/>
          <p:nvPr/>
        </p:nvSpPr>
        <p:spPr>
          <a:xfrm>
            <a:off x="6106750" y="0"/>
            <a:ext cx="6084001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106750" y="1"/>
            <a:ext cx="6085250" cy="6854313"/>
          </a:xfrm>
          <a:prstGeom prst="rect">
            <a:avLst/>
          </a:prstGeom>
          <a:solidFill>
            <a:srgbClr val="61A4B4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6106750" y="1433"/>
            <a:ext cx="6085250" cy="685656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081" name="Plaats hier je titel"/>
          <p:cNvSpPr txBox="1">
            <a:spLocks noGrp="1"/>
          </p:cNvSpPr>
          <p:nvPr>
            <p:ph type="title" hasCustomPrompt="1"/>
          </p:nvPr>
        </p:nvSpPr>
        <p:spPr>
          <a:xfrm>
            <a:off x="698501" y="741499"/>
            <a:ext cx="4774081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Plaats hier je titel</a:t>
            </a:r>
          </a:p>
        </p:txBody>
      </p:sp>
      <p:sp>
        <p:nvSpPr>
          <p:cNvPr id="1082" name="Tijdelijke aanduiding voor verticale tekst 2"/>
          <p:cNvSpPr>
            <a:spLocks noGrp="1"/>
          </p:cNvSpPr>
          <p:nvPr>
            <p:ph type="body" sz="half" idx="22"/>
          </p:nvPr>
        </p:nvSpPr>
        <p:spPr>
          <a:xfrm>
            <a:off x="698501" y="1591899"/>
            <a:ext cx="4773386" cy="43564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8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Beeld (M)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en Beeld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1276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287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1277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8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79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0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1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2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3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4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5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86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97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1289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0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1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2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3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4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5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6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98" name="Rechthoek 7"/>
          <p:cNvSpPr/>
          <p:nvPr/>
        </p:nvSpPr>
        <p:spPr>
          <a:xfrm>
            <a:off x="4259367" y="0"/>
            <a:ext cx="7934401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259367" y="189167"/>
            <a:ext cx="7932633" cy="6668832"/>
          </a:xfrm>
          <a:prstGeom prst="rect">
            <a:avLst/>
          </a:prstGeom>
          <a:solidFill>
            <a:srgbClr val="00B7D3"/>
          </a:solidFill>
        </p:spPr>
        <p:txBody>
          <a:bodyPr>
            <a:normAutofit/>
          </a:bodyPr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  <a:buFontTx/>
            </a:lvl3pPr>
            <a:lvl4pPr>
              <a:buClrTx/>
              <a:buFontTx/>
            </a:lvl4pPr>
            <a:lvl5pPr>
              <a:buClrTx/>
              <a:buFontTx/>
            </a:lvl5pPr>
          </a:lstStyle>
          <a:p>
            <a:r>
              <a:t>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0" name="Tijdelijke aanduiding voor afbeelding 8"/>
          <p:cNvSpPr>
            <a:spLocks noGrp="1"/>
          </p:cNvSpPr>
          <p:nvPr>
            <p:ph type="pic" idx="21"/>
          </p:nvPr>
        </p:nvSpPr>
        <p:spPr>
          <a:xfrm>
            <a:off x="4304678" y="265339"/>
            <a:ext cx="7932633" cy="6856567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/>
          </a:p>
        </p:txBody>
      </p:sp>
      <p:sp>
        <p:nvSpPr>
          <p:cNvPr id="1301" name="Korte titel"/>
          <p:cNvSpPr txBox="1">
            <a:spLocks noGrp="1"/>
          </p:cNvSpPr>
          <p:nvPr>
            <p:ph type="title" hasCustomPrompt="1"/>
          </p:nvPr>
        </p:nvSpPr>
        <p:spPr>
          <a:xfrm>
            <a:off x="698500" y="741499"/>
            <a:ext cx="2799444" cy="490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Korte titel</a:t>
            </a:r>
          </a:p>
        </p:txBody>
      </p:sp>
      <p:sp>
        <p:nvSpPr>
          <p:cNvPr id="1302" name="Tijdelijke aanduiding voor verticale tekst 2"/>
          <p:cNvSpPr>
            <a:spLocks noGrp="1"/>
          </p:cNvSpPr>
          <p:nvPr>
            <p:ph type="body" sz="quarter" idx="22"/>
          </p:nvPr>
        </p:nvSpPr>
        <p:spPr>
          <a:xfrm>
            <a:off x="698499" y="1591899"/>
            <a:ext cx="2799445" cy="43564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303" name="Tekstvak 6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Tekst en Beeld (L)</a:t>
            </a:r>
          </a:p>
        </p:txBody>
      </p:sp>
      <p:sp>
        <p:nvSpPr>
          <p:cNvPr id="13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89785" y="624613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ep 9"/>
          <p:cNvGrpSpPr/>
          <p:nvPr/>
        </p:nvGrpSpPr>
        <p:grpSpPr>
          <a:xfrm>
            <a:off x="2982511" y="-1228655"/>
            <a:ext cx="6226977" cy="490402"/>
            <a:chOff x="0" y="0"/>
            <a:chExt cx="6226976" cy="490400"/>
          </a:xfrm>
        </p:grpSpPr>
        <p:sp>
          <p:nvSpPr>
            <p:cNvPr id="23" name="Rechthoek 36"/>
            <p:cNvSpPr/>
            <p:nvPr/>
          </p:nvSpPr>
          <p:spPr>
            <a:xfrm rot="16200000">
              <a:off x="3007798" y="-2728777"/>
              <a:ext cx="211380" cy="62269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4" name="Groep 8"/>
            <p:cNvGrpSpPr/>
            <p:nvPr/>
          </p:nvGrpSpPr>
          <p:grpSpPr>
            <a:xfrm>
              <a:off x="0" y="0"/>
              <a:ext cx="6226975" cy="211381"/>
              <a:chOff x="0" y="0"/>
              <a:chExt cx="6226974" cy="211380"/>
            </a:xfrm>
          </p:grpSpPr>
          <p:sp>
            <p:nvSpPr>
              <p:cNvPr id="24" name="Rechthoek 6"/>
              <p:cNvSpPr/>
              <p:nvPr/>
            </p:nvSpPr>
            <p:spPr>
              <a:xfrm rot="16200000">
                <a:off x="168192" y="-168191"/>
                <a:ext cx="211380" cy="547765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Rechthoek 29"/>
              <p:cNvSpPr/>
              <p:nvPr/>
            </p:nvSpPr>
            <p:spPr>
              <a:xfrm rot="16200000">
                <a:off x="799215" y="-168191"/>
                <a:ext cx="211380" cy="547765"/>
              </a:xfrm>
              <a:prstGeom prst="rect">
                <a:avLst/>
              </a:prstGeom>
              <a:solidFill>
                <a:srgbClr val="0066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" name="Rechthoek 30"/>
              <p:cNvSpPr/>
              <p:nvPr/>
            </p:nvSpPr>
            <p:spPr>
              <a:xfrm rot="16200000">
                <a:off x="1430239" y="-168191"/>
                <a:ext cx="211380" cy="547765"/>
              </a:xfrm>
              <a:prstGeom prst="rect">
                <a:avLst/>
              </a:prstGeom>
              <a:solidFill>
                <a:srgbClr val="00B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" name="Rechthoek 31"/>
              <p:cNvSpPr/>
              <p:nvPr/>
            </p:nvSpPr>
            <p:spPr>
              <a:xfrm rot="16200000">
                <a:off x="2061263" y="-168191"/>
                <a:ext cx="211380" cy="547765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" name="Rechthoek 32"/>
              <p:cNvSpPr/>
              <p:nvPr/>
            </p:nvSpPr>
            <p:spPr>
              <a:xfrm rot="16200000">
                <a:off x="2692286" y="-168191"/>
                <a:ext cx="211380" cy="547765"/>
              </a:xfrm>
              <a:prstGeom prst="rect">
                <a:avLst/>
              </a:prstGeom>
              <a:solidFill>
                <a:srgbClr val="61A4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" name="Rechthoek 33"/>
              <p:cNvSpPr/>
              <p:nvPr/>
            </p:nvSpPr>
            <p:spPr>
              <a:xfrm rot="16200000">
                <a:off x="3323310" y="-168191"/>
                <a:ext cx="211380" cy="547765"/>
              </a:xfrm>
              <a:prstGeom prst="rect">
                <a:avLst/>
              </a:prstGeom>
              <a:solidFill>
                <a:srgbClr val="82D7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" name="Rechthoek 34"/>
              <p:cNvSpPr/>
              <p:nvPr/>
            </p:nvSpPr>
            <p:spPr>
              <a:xfrm rot="16200000">
                <a:off x="3954334" y="-168191"/>
                <a:ext cx="211380" cy="547765"/>
              </a:xfrm>
              <a:prstGeom prst="rect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" name="Rechthoek 37"/>
              <p:cNvSpPr/>
              <p:nvPr/>
            </p:nvSpPr>
            <p:spPr>
              <a:xfrm rot="16200000">
                <a:off x="4585357" y="-168192"/>
                <a:ext cx="211380" cy="547765"/>
              </a:xfrm>
              <a:prstGeom prst="rect">
                <a:avLst/>
              </a:prstGeom>
              <a:solidFill>
                <a:srgbClr val="99D2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" name="Rechthoek 38"/>
              <p:cNvSpPr/>
              <p:nvPr/>
            </p:nvSpPr>
            <p:spPr>
              <a:xfrm rot="16200000">
                <a:off x="5216380" y="-168192"/>
                <a:ext cx="211380" cy="54776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" name="Rechthoek 39"/>
              <p:cNvSpPr/>
              <p:nvPr/>
            </p:nvSpPr>
            <p:spPr>
              <a:xfrm rot="16200000">
                <a:off x="5847403" y="-168193"/>
                <a:ext cx="211380" cy="54776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4" name="Group 4"/>
          <p:cNvGrpSpPr/>
          <p:nvPr/>
        </p:nvGrpSpPr>
        <p:grpSpPr>
          <a:xfrm>
            <a:off x="698501" y="5884314"/>
            <a:ext cx="1454912" cy="577167"/>
            <a:chOff x="0" y="0"/>
            <a:chExt cx="1454911" cy="577165"/>
          </a:xfrm>
        </p:grpSpPr>
        <p:sp>
          <p:nvSpPr>
            <p:cNvPr id="36" name="Freeform 5"/>
            <p:cNvSpPr/>
            <p:nvPr/>
          </p:nvSpPr>
          <p:spPr>
            <a:xfrm>
              <a:off x="289214" y="284162"/>
              <a:ext cx="268376" cy="29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530"/>
                  </a:moveTo>
                  <a:cubicBezTo>
                    <a:pt x="13837" y="17530"/>
                    <a:pt x="15525" y="15652"/>
                    <a:pt x="15525" y="13148"/>
                  </a:cubicBezTo>
                  <a:cubicBezTo>
                    <a:pt x="15525" y="0"/>
                    <a:pt x="15525" y="0"/>
                    <a:pt x="15525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3461"/>
                    <a:pt x="21600" y="13461"/>
                    <a:pt x="21600" y="13461"/>
                  </a:cubicBezTo>
                  <a:cubicBezTo>
                    <a:pt x="21600" y="19096"/>
                    <a:pt x="16537" y="21600"/>
                    <a:pt x="10800" y="21600"/>
                  </a:cubicBezTo>
                  <a:cubicBezTo>
                    <a:pt x="5063" y="21600"/>
                    <a:pt x="0" y="19096"/>
                    <a:pt x="0" y="134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13" y="0"/>
                    <a:pt x="6413" y="0"/>
                    <a:pt x="6413" y="0"/>
                  </a:cubicBezTo>
                  <a:cubicBezTo>
                    <a:pt x="6413" y="13148"/>
                    <a:pt x="6413" y="13148"/>
                    <a:pt x="6413" y="13148"/>
                  </a:cubicBezTo>
                  <a:cubicBezTo>
                    <a:pt x="6413" y="15652"/>
                    <a:pt x="7763" y="17530"/>
                    <a:pt x="10800" y="1753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Freeform 6"/>
            <p:cNvSpPr/>
            <p:nvPr/>
          </p:nvSpPr>
          <p:spPr>
            <a:xfrm>
              <a:off x="0" y="284162"/>
              <a:ext cx="251958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79" y="21600"/>
                  </a:moveTo>
                  <a:lnTo>
                    <a:pt x="14400" y="21600"/>
                  </a:lnTo>
                  <a:lnTo>
                    <a:pt x="14400" y="4215"/>
                  </a:lnTo>
                  <a:lnTo>
                    <a:pt x="21600" y="4215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4215"/>
                  </a:lnTo>
                  <a:lnTo>
                    <a:pt x="7579" y="4215"/>
                  </a:lnTo>
                  <a:lnTo>
                    <a:pt x="7579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Freeform 7"/>
            <p:cNvSpPr/>
            <p:nvPr/>
          </p:nvSpPr>
          <p:spPr>
            <a:xfrm>
              <a:off x="76645" y="-1"/>
              <a:ext cx="266458" cy="26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extrusionOk="0">
                  <a:moveTo>
                    <a:pt x="15162" y="12000"/>
                  </a:moveTo>
                  <a:cubicBezTo>
                    <a:pt x="13573" y="12343"/>
                    <a:pt x="11985" y="12000"/>
                    <a:pt x="11985" y="9943"/>
                  </a:cubicBezTo>
                  <a:cubicBezTo>
                    <a:pt x="11985" y="6857"/>
                    <a:pt x="18973" y="4114"/>
                    <a:pt x="19926" y="1371"/>
                  </a:cubicBezTo>
                  <a:cubicBezTo>
                    <a:pt x="20244" y="686"/>
                    <a:pt x="20244" y="0"/>
                    <a:pt x="19926" y="0"/>
                  </a:cubicBezTo>
                  <a:cubicBezTo>
                    <a:pt x="19609" y="0"/>
                    <a:pt x="19926" y="343"/>
                    <a:pt x="19291" y="1029"/>
                  </a:cubicBezTo>
                  <a:cubicBezTo>
                    <a:pt x="16432" y="4114"/>
                    <a:pt x="11668" y="4114"/>
                    <a:pt x="8173" y="5829"/>
                  </a:cubicBezTo>
                  <a:cubicBezTo>
                    <a:pt x="5632" y="6857"/>
                    <a:pt x="-1356" y="10629"/>
                    <a:pt x="232" y="18514"/>
                  </a:cubicBezTo>
                  <a:cubicBezTo>
                    <a:pt x="232" y="18857"/>
                    <a:pt x="550" y="20229"/>
                    <a:pt x="868" y="20229"/>
                  </a:cubicBezTo>
                  <a:cubicBezTo>
                    <a:pt x="868" y="20229"/>
                    <a:pt x="868" y="19543"/>
                    <a:pt x="868" y="18514"/>
                  </a:cubicBezTo>
                  <a:cubicBezTo>
                    <a:pt x="868" y="13714"/>
                    <a:pt x="6268" y="12343"/>
                    <a:pt x="7856" y="9257"/>
                  </a:cubicBezTo>
                  <a:cubicBezTo>
                    <a:pt x="8173" y="8914"/>
                    <a:pt x="8491" y="8571"/>
                    <a:pt x="8491" y="8571"/>
                  </a:cubicBezTo>
                  <a:cubicBezTo>
                    <a:pt x="8491" y="8914"/>
                    <a:pt x="8491" y="8914"/>
                    <a:pt x="8491" y="9257"/>
                  </a:cubicBezTo>
                  <a:cubicBezTo>
                    <a:pt x="7856" y="12000"/>
                    <a:pt x="5315" y="13371"/>
                    <a:pt x="6268" y="15429"/>
                  </a:cubicBezTo>
                  <a:cubicBezTo>
                    <a:pt x="6903" y="17829"/>
                    <a:pt x="9762" y="15771"/>
                    <a:pt x="10397" y="14400"/>
                  </a:cubicBezTo>
                  <a:cubicBezTo>
                    <a:pt x="10715" y="14057"/>
                    <a:pt x="10715" y="13714"/>
                    <a:pt x="11032" y="13714"/>
                  </a:cubicBezTo>
                  <a:cubicBezTo>
                    <a:pt x="11032" y="13714"/>
                    <a:pt x="11032" y="14400"/>
                    <a:pt x="11032" y="14743"/>
                  </a:cubicBezTo>
                  <a:cubicBezTo>
                    <a:pt x="10397" y="17486"/>
                    <a:pt x="10079" y="18857"/>
                    <a:pt x="8173" y="20571"/>
                  </a:cubicBezTo>
                  <a:cubicBezTo>
                    <a:pt x="7538" y="20914"/>
                    <a:pt x="6585" y="21257"/>
                    <a:pt x="6585" y="21600"/>
                  </a:cubicBezTo>
                  <a:cubicBezTo>
                    <a:pt x="6585" y="21600"/>
                    <a:pt x="7220" y="21600"/>
                    <a:pt x="7538" y="21600"/>
                  </a:cubicBezTo>
                  <a:cubicBezTo>
                    <a:pt x="12303" y="21257"/>
                    <a:pt x="16432" y="15086"/>
                    <a:pt x="17703" y="10971"/>
                  </a:cubicBezTo>
                  <a:cubicBezTo>
                    <a:pt x="17703" y="10629"/>
                    <a:pt x="17703" y="10286"/>
                    <a:pt x="17703" y="10286"/>
                  </a:cubicBezTo>
                  <a:cubicBezTo>
                    <a:pt x="17385" y="9943"/>
                    <a:pt x="17385" y="10286"/>
                    <a:pt x="17068" y="10629"/>
                  </a:cubicBezTo>
                  <a:cubicBezTo>
                    <a:pt x="16432" y="10971"/>
                    <a:pt x="15797" y="11657"/>
                    <a:pt x="15162" y="1200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Freeform 8"/>
            <p:cNvSpPr/>
            <p:nvPr/>
          </p:nvSpPr>
          <p:spPr>
            <a:xfrm>
              <a:off x="901742" y="364991"/>
              <a:ext cx="176182" cy="21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9" y="9072"/>
                  </a:moveTo>
                  <a:cubicBezTo>
                    <a:pt x="4629" y="5616"/>
                    <a:pt x="6686" y="3024"/>
                    <a:pt x="10800" y="3024"/>
                  </a:cubicBezTo>
                  <a:cubicBezTo>
                    <a:pt x="14914" y="3024"/>
                    <a:pt x="16971" y="5616"/>
                    <a:pt x="16971" y="9072"/>
                  </a:cubicBezTo>
                  <a:lnTo>
                    <a:pt x="4629" y="9072"/>
                  </a:lnTo>
                  <a:close/>
                  <a:moveTo>
                    <a:pt x="21600" y="11664"/>
                  </a:moveTo>
                  <a:cubicBezTo>
                    <a:pt x="21600" y="9504"/>
                    <a:pt x="21600" y="9504"/>
                    <a:pt x="21600" y="9504"/>
                  </a:cubicBezTo>
                  <a:cubicBezTo>
                    <a:pt x="21600" y="3888"/>
                    <a:pt x="18000" y="0"/>
                    <a:pt x="10800" y="0"/>
                  </a:cubicBezTo>
                  <a:cubicBezTo>
                    <a:pt x="3600" y="0"/>
                    <a:pt x="0" y="5184"/>
                    <a:pt x="0" y="10800"/>
                  </a:cubicBezTo>
                  <a:cubicBezTo>
                    <a:pt x="0" y="16848"/>
                    <a:pt x="3086" y="21600"/>
                    <a:pt x="10800" y="21600"/>
                  </a:cubicBezTo>
                  <a:cubicBezTo>
                    <a:pt x="16457" y="21600"/>
                    <a:pt x="20571" y="19008"/>
                    <a:pt x="21086" y="14688"/>
                  </a:cubicBezTo>
                  <a:cubicBezTo>
                    <a:pt x="16457" y="14688"/>
                    <a:pt x="16457" y="14688"/>
                    <a:pt x="16457" y="14688"/>
                  </a:cubicBezTo>
                  <a:cubicBezTo>
                    <a:pt x="15943" y="17712"/>
                    <a:pt x="14400" y="18576"/>
                    <a:pt x="10800" y="18576"/>
                  </a:cubicBezTo>
                  <a:cubicBezTo>
                    <a:pt x="6171" y="18576"/>
                    <a:pt x="4629" y="15120"/>
                    <a:pt x="4629" y="11664"/>
                  </a:cubicBezTo>
                  <a:lnTo>
                    <a:pt x="21600" y="116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ectangle 9"/>
            <p:cNvSpPr/>
            <p:nvPr/>
          </p:nvSpPr>
          <p:spPr>
            <a:xfrm>
              <a:off x="1124020" y="284162"/>
              <a:ext cx="33469" cy="28479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Freeform 10"/>
            <p:cNvSpPr/>
            <p:nvPr/>
          </p:nvSpPr>
          <p:spPr>
            <a:xfrm>
              <a:off x="1199165" y="280373"/>
              <a:ext cx="126296" cy="288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00"/>
                  </a:moveTo>
                  <a:cubicBezTo>
                    <a:pt x="12960" y="8894"/>
                    <a:pt x="12960" y="8894"/>
                    <a:pt x="12960" y="8894"/>
                  </a:cubicBezTo>
                  <a:cubicBezTo>
                    <a:pt x="20880" y="8894"/>
                    <a:pt x="20880" y="8894"/>
                    <a:pt x="20880" y="8894"/>
                  </a:cubicBezTo>
                  <a:cubicBezTo>
                    <a:pt x="20880" y="6988"/>
                    <a:pt x="20880" y="6988"/>
                    <a:pt x="20880" y="6988"/>
                  </a:cubicBezTo>
                  <a:cubicBezTo>
                    <a:pt x="12960" y="6988"/>
                    <a:pt x="12960" y="6988"/>
                    <a:pt x="12960" y="6988"/>
                  </a:cubicBezTo>
                  <a:cubicBezTo>
                    <a:pt x="12960" y="4447"/>
                    <a:pt x="12960" y="4447"/>
                    <a:pt x="12960" y="4447"/>
                  </a:cubicBezTo>
                  <a:cubicBezTo>
                    <a:pt x="12960" y="2859"/>
                    <a:pt x="15120" y="2541"/>
                    <a:pt x="18720" y="2541"/>
                  </a:cubicBezTo>
                  <a:cubicBezTo>
                    <a:pt x="19440" y="2541"/>
                    <a:pt x="20880" y="2541"/>
                    <a:pt x="21600" y="2541"/>
                  </a:cubicBezTo>
                  <a:cubicBezTo>
                    <a:pt x="21600" y="318"/>
                    <a:pt x="21600" y="318"/>
                    <a:pt x="21600" y="318"/>
                  </a:cubicBezTo>
                  <a:cubicBezTo>
                    <a:pt x="20160" y="0"/>
                    <a:pt x="18720" y="0"/>
                    <a:pt x="17280" y="0"/>
                  </a:cubicBezTo>
                  <a:cubicBezTo>
                    <a:pt x="10800" y="0"/>
                    <a:pt x="6480" y="1271"/>
                    <a:pt x="6480" y="4129"/>
                  </a:cubicBezTo>
                  <a:cubicBezTo>
                    <a:pt x="6480" y="6988"/>
                    <a:pt x="6480" y="6988"/>
                    <a:pt x="6480" y="6988"/>
                  </a:cubicBezTo>
                  <a:cubicBezTo>
                    <a:pt x="0" y="6988"/>
                    <a:pt x="0" y="6988"/>
                    <a:pt x="0" y="6988"/>
                  </a:cubicBezTo>
                  <a:cubicBezTo>
                    <a:pt x="0" y="8894"/>
                    <a:pt x="0" y="8894"/>
                    <a:pt x="0" y="8894"/>
                  </a:cubicBezTo>
                  <a:cubicBezTo>
                    <a:pt x="6480" y="8894"/>
                    <a:pt x="6480" y="8894"/>
                    <a:pt x="6480" y="8894"/>
                  </a:cubicBezTo>
                  <a:cubicBezTo>
                    <a:pt x="6480" y="21600"/>
                    <a:pt x="6480" y="21600"/>
                    <a:pt x="6480" y="21600"/>
                  </a:cubicBezTo>
                  <a:lnTo>
                    <a:pt x="1296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11"/>
            <p:cNvSpPr/>
            <p:nvPr/>
          </p:nvSpPr>
          <p:spPr>
            <a:xfrm>
              <a:off x="1341878" y="318262"/>
              <a:ext cx="113034" cy="25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03"/>
                  </a:moveTo>
                  <a:cubicBezTo>
                    <a:pt x="0" y="6728"/>
                    <a:pt x="0" y="6728"/>
                    <a:pt x="0" y="6728"/>
                  </a:cubicBezTo>
                  <a:cubicBezTo>
                    <a:pt x="6400" y="6728"/>
                    <a:pt x="6400" y="6728"/>
                    <a:pt x="6400" y="6728"/>
                  </a:cubicBezTo>
                  <a:cubicBezTo>
                    <a:pt x="6400" y="17351"/>
                    <a:pt x="6400" y="17351"/>
                    <a:pt x="6400" y="17351"/>
                  </a:cubicBezTo>
                  <a:cubicBezTo>
                    <a:pt x="6400" y="19475"/>
                    <a:pt x="6400" y="21600"/>
                    <a:pt x="16800" y="21600"/>
                  </a:cubicBezTo>
                  <a:cubicBezTo>
                    <a:pt x="18400" y="21600"/>
                    <a:pt x="20000" y="21246"/>
                    <a:pt x="21600" y="21246"/>
                  </a:cubicBezTo>
                  <a:cubicBezTo>
                    <a:pt x="21600" y="18767"/>
                    <a:pt x="21600" y="18767"/>
                    <a:pt x="21600" y="18767"/>
                  </a:cubicBezTo>
                  <a:cubicBezTo>
                    <a:pt x="20800" y="19121"/>
                    <a:pt x="19200" y="19121"/>
                    <a:pt x="17600" y="19121"/>
                  </a:cubicBezTo>
                  <a:cubicBezTo>
                    <a:pt x="15200" y="19121"/>
                    <a:pt x="13600" y="18413"/>
                    <a:pt x="13600" y="17351"/>
                  </a:cubicBezTo>
                  <a:cubicBezTo>
                    <a:pt x="13600" y="6728"/>
                    <a:pt x="13600" y="6728"/>
                    <a:pt x="13600" y="6728"/>
                  </a:cubicBezTo>
                  <a:cubicBezTo>
                    <a:pt x="21600" y="6728"/>
                    <a:pt x="21600" y="6728"/>
                    <a:pt x="21600" y="6728"/>
                  </a:cubicBezTo>
                  <a:cubicBezTo>
                    <a:pt x="21600" y="4603"/>
                    <a:pt x="21600" y="4603"/>
                    <a:pt x="21600" y="4603"/>
                  </a:cubicBezTo>
                  <a:cubicBezTo>
                    <a:pt x="13600" y="4603"/>
                    <a:pt x="13600" y="4603"/>
                    <a:pt x="13600" y="4603"/>
                  </a:cubicBezTo>
                  <a:cubicBezTo>
                    <a:pt x="13600" y="0"/>
                    <a:pt x="13600" y="0"/>
                    <a:pt x="13600" y="0"/>
                  </a:cubicBezTo>
                  <a:cubicBezTo>
                    <a:pt x="6400" y="1062"/>
                    <a:pt x="6400" y="1062"/>
                    <a:pt x="6400" y="1062"/>
                  </a:cubicBezTo>
                  <a:cubicBezTo>
                    <a:pt x="6400" y="4603"/>
                    <a:pt x="6400" y="4603"/>
                    <a:pt x="6400" y="4603"/>
                  </a:cubicBezTo>
                  <a:lnTo>
                    <a:pt x="0" y="46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reeform 12"/>
            <p:cNvSpPr/>
            <p:nvPr/>
          </p:nvSpPr>
          <p:spPr>
            <a:xfrm>
              <a:off x="637155" y="284162"/>
              <a:ext cx="226699" cy="28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200" y="21600"/>
                    <a:pt x="9200" y="21600"/>
                    <a:pt x="9200" y="21600"/>
                  </a:cubicBezTo>
                  <a:cubicBezTo>
                    <a:pt x="20400" y="21600"/>
                    <a:pt x="21600" y="13863"/>
                    <a:pt x="21600" y="10961"/>
                  </a:cubicBezTo>
                  <a:cubicBezTo>
                    <a:pt x="21600" y="8060"/>
                    <a:pt x="20400" y="0"/>
                    <a:pt x="9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  <a:moveTo>
                    <a:pt x="3600" y="2579"/>
                  </a:moveTo>
                  <a:cubicBezTo>
                    <a:pt x="9200" y="2579"/>
                    <a:pt x="9200" y="2579"/>
                    <a:pt x="9200" y="2579"/>
                  </a:cubicBezTo>
                  <a:cubicBezTo>
                    <a:pt x="15200" y="2579"/>
                    <a:pt x="18000" y="6448"/>
                    <a:pt x="18000" y="10961"/>
                  </a:cubicBezTo>
                  <a:cubicBezTo>
                    <a:pt x="18000" y="15475"/>
                    <a:pt x="15200" y="19021"/>
                    <a:pt x="9200" y="19021"/>
                  </a:cubicBezTo>
                  <a:cubicBezTo>
                    <a:pt x="3600" y="19021"/>
                    <a:pt x="3600" y="19021"/>
                    <a:pt x="3600" y="19021"/>
                  </a:cubicBezTo>
                  <a:lnTo>
                    <a:pt x="3600" y="257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" name="Rechthoek 6"/>
          <p:cNvSpPr/>
          <p:nvPr/>
        </p:nvSpPr>
        <p:spPr>
          <a:xfrm>
            <a:off x="161518" y="119267"/>
            <a:ext cx="11868965" cy="6408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ekstvak 4"/>
          <p:cNvSpPr txBox="1"/>
          <p:nvPr/>
        </p:nvSpPr>
        <p:spPr>
          <a:xfrm>
            <a:off x="34969" y="-662297"/>
            <a:ext cx="1210056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spc="50">
                <a:solidFill>
                  <a:schemeClr val="accent2"/>
                </a:solidFill>
                <a:latin typeface="Roboto Slab Regular Regular"/>
                <a:ea typeface="Roboto Slab Regular Regular"/>
                <a:cs typeface="Roboto Slab Regular Regular"/>
                <a:sym typeface="Roboto Slab Regular Regular"/>
              </a:defRPr>
            </a:lvl1pPr>
          </a:lstStyle>
          <a:p>
            <a:r>
              <a:t>Logo (Animatie)</a:t>
            </a:r>
          </a:p>
        </p:txBody>
      </p:sp>
      <p:sp>
        <p:nvSpPr>
          <p:cNvPr id="60" name="Freeform 5"/>
          <p:cNvSpPr/>
          <p:nvPr/>
        </p:nvSpPr>
        <p:spPr>
          <a:xfrm>
            <a:off x="4543471" y="3282713"/>
            <a:ext cx="950757" cy="1038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530"/>
                </a:moveTo>
                <a:cubicBezTo>
                  <a:pt x="13838" y="17530"/>
                  <a:pt x="15525" y="15652"/>
                  <a:pt x="15525" y="13148"/>
                </a:cubicBezTo>
                <a:cubicBezTo>
                  <a:pt x="15525" y="0"/>
                  <a:pt x="15525" y="0"/>
                  <a:pt x="1552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3461"/>
                  <a:pt x="21600" y="13461"/>
                  <a:pt x="21600" y="13461"/>
                </a:cubicBezTo>
                <a:cubicBezTo>
                  <a:pt x="21600" y="19096"/>
                  <a:pt x="16538" y="21600"/>
                  <a:pt x="10800" y="21600"/>
                </a:cubicBezTo>
                <a:cubicBezTo>
                  <a:pt x="5062" y="21600"/>
                  <a:pt x="0" y="19096"/>
                  <a:pt x="0" y="13461"/>
                </a:cubicBezTo>
                <a:cubicBezTo>
                  <a:pt x="0" y="0"/>
                  <a:pt x="0" y="0"/>
                  <a:pt x="0" y="0"/>
                </a:cubicBezTo>
                <a:cubicBezTo>
                  <a:pt x="6412" y="0"/>
                  <a:pt x="6412" y="0"/>
                  <a:pt x="6412" y="0"/>
                </a:cubicBezTo>
                <a:cubicBezTo>
                  <a:pt x="6412" y="13148"/>
                  <a:pt x="6412" y="13148"/>
                  <a:pt x="6412" y="13148"/>
                </a:cubicBezTo>
                <a:cubicBezTo>
                  <a:pt x="6412" y="15652"/>
                  <a:pt x="7762" y="17530"/>
                  <a:pt x="10800" y="1753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6"/>
          <p:cNvSpPr/>
          <p:nvPr/>
        </p:nvSpPr>
        <p:spPr>
          <a:xfrm>
            <a:off x="3518892" y="3282713"/>
            <a:ext cx="892593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79" y="21600"/>
                </a:moveTo>
                <a:lnTo>
                  <a:pt x="14400" y="21600"/>
                </a:lnTo>
                <a:lnTo>
                  <a:pt x="14400" y="4215"/>
                </a:lnTo>
                <a:lnTo>
                  <a:pt x="21600" y="4215"/>
                </a:lnTo>
                <a:lnTo>
                  <a:pt x="21600" y="0"/>
                </a:lnTo>
                <a:lnTo>
                  <a:pt x="0" y="0"/>
                </a:lnTo>
                <a:lnTo>
                  <a:pt x="0" y="4215"/>
                </a:lnTo>
                <a:lnTo>
                  <a:pt x="7579" y="4215"/>
                </a:lnTo>
                <a:lnTo>
                  <a:pt x="7579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7"/>
          <p:cNvSpPr/>
          <p:nvPr/>
        </p:nvSpPr>
        <p:spPr>
          <a:xfrm>
            <a:off x="3790419" y="2276031"/>
            <a:ext cx="943961" cy="946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65" h="21600" extrusionOk="0">
                <a:moveTo>
                  <a:pt x="15162" y="12000"/>
                </a:moveTo>
                <a:cubicBezTo>
                  <a:pt x="13573" y="12343"/>
                  <a:pt x="11985" y="12000"/>
                  <a:pt x="11985" y="9943"/>
                </a:cubicBezTo>
                <a:cubicBezTo>
                  <a:pt x="11985" y="6857"/>
                  <a:pt x="18973" y="4114"/>
                  <a:pt x="19926" y="1371"/>
                </a:cubicBezTo>
                <a:cubicBezTo>
                  <a:pt x="20244" y="686"/>
                  <a:pt x="20244" y="0"/>
                  <a:pt x="19926" y="0"/>
                </a:cubicBezTo>
                <a:cubicBezTo>
                  <a:pt x="19609" y="0"/>
                  <a:pt x="19926" y="343"/>
                  <a:pt x="19291" y="1029"/>
                </a:cubicBezTo>
                <a:cubicBezTo>
                  <a:pt x="16432" y="4114"/>
                  <a:pt x="11668" y="4114"/>
                  <a:pt x="8173" y="5829"/>
                </a:cubicBezTo>
                <a:cubicBezTo>
                  <a:pt x="5632" y="6857"/>
                  <a:pt x="-1356" y="10629"/>
                  <a:pt x="232" y="18514"/>
                </a:cubicBezTo>
                <a:cubicBezTo>
                  <a:pt x="232" y="18857"/>
                  <a:pt x="550" y="20229"/>
                  <a:pt x="868" y="20229"/>
                </a:cubicBezTo>
                <a:cubicBezTo>
                  <a:pt x="868" y="20229"/>
                  <a:pt x="868" y="19543"/>
                  <a:pt x="868" y="18514"/>
                </a:cubicBezTo>
                <a:cubicBezTo>
                  <a:pt x="868" y="13714"/>
                  <a:pt x="6268" y="12343"/>
                  <a:pt x="7856" y="9257"/>
                </a:cubicBezTo>
                <a:cubicBezTo>
                  <a:pt x="8173" y="8914"/>
                  <a:pt x="8491" y="8571"/>
                  <a:pt x="8491" y="8571"/>
                </a:cubicBezTo>
                <a:cubicBezTo>
                  <a:pt x="8491" y="8914"/>
                  <a:pt x="8491" y="8914"/>
                  <a:pt x="8491" y="9257"/>
                </a:cubicBezTo>
                <a:cubicBezTo>
                  <a:pt x="7856" y="12000"/>
                  <a:pt x="5315" y="13371"/>
                  <a:pt x="6268" y="15429"/>
                </a:cubicBezTo>
                <a:cubicBezTo>
                  <a:pt x="6903" y="17829"/>
                  <a:pt x="9762" y="15771"/>
                  <a:pt x="10397" y="14400"/>
                </a:cubicBezTo>
                <a:cubicBezTo>
                  <a:pt x="10715" y="14057"/>
                  <a:pt x="10715" y="13714"/>
                  <a:pt x="11032" y="13714"/>
                </a:cubicBezTo>
                <a:cubicBezTo>
                  <a:pt x="11032" y="13714"/>
                  <a:pt x="11032" y="14400"/>
                  <a:pt x="11032" y="14743"/>
                </a:cubicBezTo>
                <a:cubicBezTo>
                  <a:pt x="10397" y="17486"/>
                  <a:pt x="10079" y="18857"/>
                  <a:pt x="8173" y="20571"/>
                </a:cubicBezTo>
                <a:cubicBezTo>
                  <a:pt x="7538" y="20914"/>
                  <a:pt x="6585" y="21257"/>
                  <a:pt x="6585" y="21600"/>
                </a:cubicBezTo>
                <a:cubicBezTo>
                  <a:pt x="6585" y="21600"/>
                  <a:pt x="7220" y="21600"/>
                  <a:pt x="7538" y="21600"/>
                </a:cubicBezTo>
                <a:cubicBezTo>
                  <a:pt x="12303" y="21257"/>
                  <a:pt x="16432" y="15086"/>
                  <a:pt x="17703" y="10971"/>
                </a:cubicBezTo>
                <a:cubicBezTo>
                  <a:pt x="17703" y="10629"/>
                  <a:pt x="17703" y="10286"/>
                  <a:pt x="17703" y="10286"/>
                </a:cubicBezTo>
                <a:cubicBezTo>
                  <a:pt x="17385" y="9943"/>
                  <a:pt x="17385" y="10286"/>
                  <a:pt x="17068" y="10629"/>
                </a:cubicBezTo>
                <a:cubicBezTo>
                  <a:pt x="16432" y="10971"/>
                  <a:pt x="15797" y="11657"/>
                  <a:pt x="15162" y="1200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8"/>
          <p:cNvSpPr/>
          <p:nvPr/>
        </p:nvSpPr>
        <p:spPr>
          <a:xfrm>
            <a:off x="6713432" y="3569060"/>
            <a:ext cx="624144" cy="751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29" y="9072"/>
                </a:moveTo>
                <a:cubicBezTo>
                  <a:pt x="4629" y="5616"/>
                  <a:pt x="6686" y="3024"/>
                  <a:pt x="10800" y="3024"/>
                </a:cubicBezTo>
                <a:cubicBezTo>
                  <a:pt x="14914" y="3024"/>
                  <a:pt x="16971" y="5616"/>
                  <a:pt x="16971" y="9072"/>
                </a:cubicBezTo>
                <a:lnTo>
                  <a:pt x="4629" y="9072"/>
                </a:lnTo>
                <a:close/>
                <a:moveTo>
                  <a:pt x="21600" y="11664"/>
                </a:moveTo>
                <a:cubicBezTo>
                  <a:pt x="21600" y="9504"/>
                  <a:pt x="21600" y="9504"/>
                  <a:pt x="21600" y="9504"/>
                </a:cubicBezTo>
                <a:cubicBezTo>
                  <a:pt x="21600" y="3888"/>
                  <a:pt x="18000" y="0"/>
                  <a:pt x="10800" y="0"/>
                </a:cubicBezTo>
                <a:cubicBezTo>
                  <a:pt x="3600" y="0"/>
                  <a:pt x="0" y="5184"/>
                  <a:pt x="0" y="10800"/>
                </a:cubicBezTo>
                <a:cubicBezTo>
                  <a:pt x="0" y="16848"/>
                  <a:pt x="3086" y="21600"/>
                  <a:pt x="10800" y="21600"/>
                </a:cubicBezTo>
                <a:cubicBezTo>
                  <a:pt x="16457" y="21600"/>
                  <a:pt x="20571" y="19008"/>
                  <a:pt x="21086" y="14688"/>
                </a:cubicBezTo>
                <a:cubicBezTo>
                  <a:pt x="16457" y="14688"/>
                  <a:pt x="16457" y="14688"/>
                  <a:pt x="16457" y="14688"/>
                </a:cubicBezTo>
                <a:cubicBezTo>
                  <a:pt x="15943" y="17712"/>
                  <a:pt x="14400" y="18576"/>
                  <a:pt x="10800" y="18576"/>
                </a:cubicBezTo>
                <a:cubicBezTo>
                  <a:pt x="6171" y="18576"/>
                  <a:pt x="4629" y="15120"/>
                  <a:pt x="4629" y="11664"/>
                </a:cubicBezTo>
                <a:lnTo>
                  <a:pt x="21600" y="11664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Rectangle 9"/>
          <p:cNvSpPr/>
          <p:nvPr/>
        </p:nvSpPr>
        <p:spPr>
          <a:xfrm>
            <a:off x="7500883" y="3282713"/>
            <a:ext cx="118566" cy="100892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Freeform 10"/>
          <p:cNvSpPr/>
          <p:nvPr/>
        </p:nvSpPr>
        <p:spPr>
          <a:xfrm>
            <a:off x="7767094" y="3269291"/>
            <a:ext cx="447416" cy="102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00"/>
                </a:moveTo>
                <a:cubicBezTo>
                  <a:pt x="12960" y="8894"/>
                  <a:pt x="12960" y="8894"/>
                  <a:pt x="12960" y="8894"/>
                </a:cubicBezTo>
                <a:cubicBezTo>
                  <a:pt x="20880" y="8894"/>
                  <a:pt x="20880" y="8894"/>
                  <a:pt x="20880" y="8894"/>
                </a:cubicBezTo>
                <a:cubicBezTo>
                  <a:pt x="20880" y="6988"/>
                  <a:pt x="20880" y="6988"/>
                  <a:pt x="20880" y="6988"/>
                </a:cubicBezTo>
                <a:cubicBezTo>
                  <a:pt x="12960" y="6988"/>
                  <a:pt x="12960" y="6988"/>
                  <a:pt x="12960" y="6988"/>
                </a:cubicBezTo>
                <a:cubicBezTo>
                  <a:pt x="12960" y="4447"/>
                  <a:pt x="12960" y="4447"/>
                  <a:pt x="12960" y="4447"/>
                </a:cubicBezTo>
                <a:cubicBezTo>
                  <a:pt x="12960" y="2859"/>
                  <a:pt x="15120" y="2541"/>
                  <a:pt x="18720" y="2541"/>
                </a:cubicBezTo>
                <a:cubicBezTo>
                  <a:pt x="19440" y="2541"/>
                  <a:pt x="20880" y="2541"/>
                  <a:pt x="21600" y="2541"/>
                </a:cubicBezTo>
                <a:cubicBezTo>
                  <a:pt x="21600" y="318"/>
                  <a:pt x="21600" y="318"/>
                  <a:pt x="21600" y="318"/>
                </a:cubicBezTo>
                <a:cubicBezTo>
                  <a:pt x="20160" y="0"/>
                  <a:pt x="18720" y="0"/>
                  <a:pt x="17280" y="0"/>
                </a:cubicBezTo>
                <a:cubicBezTo>
                  <a:pt x="10800" y="0"/>
                  <a:pt x="6480" y="1271"/>
                  <a:pt x="6480" y="4129"/>
                </a:cubicBezTo>
                <a:cubicBezTo>
                  <a:pt x="6480" y="6988"/>
                  <a:pt x="6480" y="6988"/>
                  <a:pt x="6480" y="6988"/>
                </a:cubicBezTo>
                <a:cubicBezTo>
                  <a:pt x="0" y="6988"/>
                  <a:pt x="0" y="6988"/>
                  <a:pt x="0" y="6988"/>
                </a:cubicBezTo>
                <a:cubicBezTo>
                  <a:pt x="0" y="8894"/>
                  <a:pt x="0" y="8894"/>
                  <a:pt x="0" y="8894"/>
                </a:cubicBezTo>
                <a:cubicBezTo>
                  <a:pt x="6480" y="8894"/>
                  <a:pt x="6480" y="8894"/>
                  <a:pt x="6480" y="8894"/>
                </a:cubicBezTo>
                <a:cubicBezTo>
                  <a:pt x="6480" y="21600"/>
                  <a:pt x="6480" y="21600"/>
                  <a:pt x="6480" y="21600"/>
                </a:cubicBezTo>
                <a:lnTo>
                  <a:pt x="1296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Freeform 11"/>
          <p:cNvSpPr/>
          <p:nvPr/>
        </p:nvSpPr>
        <p:spPr>
          <a:xfrm>
            <a:off x="8272673" y="3403515"/>
            <a:ext cx="400437" cy="917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03"/>
                </a:moveTo>
                <a:cubicBezTo>
                  <a:pt x="0" y="6728"/>
                  <a:pt x="0" y="6728"/>
                  <a:pt x="0" y="6728"/>
                </a:cubicBezTo>
                <a:cubicBezTo>
                  <a:pt x="6400" y="6728"/>
                  <a:pt x="6400" y="6728"/>
                  <a:pt x="6400" y="6728"/>
                </a:cubicBezTo>
                <a:cubicBezTo>
                  <a:pt x="6400" y="17351"/>
                  <a:pt x="6400" y="17351"/>
                  <a:pt x="6400" y="17351"/>
                </a:cubicBezTo>
                <a:cubicBezTo>
                  <a:pt x="6400" y="19475"/>
                  <a:pt x="6400" y="21600"/>
                  <a:pt x="16800" y="21600"/>
                </a:cubicBezTo>
                <a:cubicBezTo>
                  <a:pt x="18400" y="21600"/>
                  <a:pt x="20000" y="21246"/>
                  <a:pt x="21600" y="21246"/>
                </a:cubicBezTo>
                <a:cubicBezTo>
                  <a:pt x="21600" y="18767"/>
                  <a:pt x="21600" y="18767"/>
                  <a:pt x="21600" y="18767"/>
                </a:cubicBezTo>
                <a:cubicBezTo>
                  <a:pt x="20800" y="19121"/>
                  <a:pt x="19200" y="19121"/>
                  <a:pt x="17600" y="19121"/>
                </a:cubicBezTo>
                <a:cubicBezTo>
                  <a:pt x="15200" y="19121"/>
                  <a:pt x="13600" y="18413"/>
                  <a:pt x="13600" y="17351"/>
                </a:cubicBezTo>
                <a:cubicBezTo>
                  <a:pt x="13600" y="6728"/>
                  <a:pt x="13600" y="6728"/>
                  <a:pt x="13600" y="6728"/>
                </a:cubicBezTo>
                <a:cubicBezTo>
                  <a:pt x="21600" y="6728"/>
                  <a:pt x="21600" y="6728"/>
                  <a:pt x="21600" y="6728"/>
                </a:cubicBezTo>
                <a:cubicBezTo>
                  <a:pt x="21600" y="4603"/>
                  <a:pt x="21600" y="4603"/>
                  <a:pt x="21600" y="4603"/>
                </a:cubicBezTo>
                <a:cubicBezTo>
                  <a:pt x="13600" y="4603"/>
                  <a:pt x="13600" y="4603"/>
                  <a:pt x="13600" y="4603"/>
                </a:cubicBezTo>
                <a:cubicBezTo>
                  <a:pt x="13600" y="0"/>
                  <a:pt x="13600" y="0"/>
                  <a:pt x="13600" y="0"/>
                </a:cubicBezTo>
                <a:cubicBezTo>
                  <a:pt x="6400" y="1062"/>
                  <a:pt x="6400" y="1062"/>
                  <a:pt x="6400" y="1062"/>
                </a:cubicBezTo>
                <a:cubicBezTo>
                  <a:pt x="6400" y="4603"/>
                  <a:pt x="6400" y="4603"/>
                  <a:pt x="6400" y="4603"/>
                </a:cubicBezTo>
                <a:lnTo>
                  <a:pt x="0" y="460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Freeform 12"/>
          <p:cNvSpPr/>
          <p:nvPr/>
        </p:nvSpPr>
        <p:spPr>
          <a:xfrm>
            <a:off x="5776098" y="3282713"/>
            <a:ext cx="803111" cy="1008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9200" y="21600"/>
                  <a:pt x="9200" y="21600"/>
                  <a:pt x="9200" y="21600"/>
                </a:cubicBezTo>
                <a:cubicBezTo>
                  <a:pt x="20400" y="21600"/>
                  <a:pt x="21600" y="13863"/>
                  <a:pt x="21600" y="10961"/>
                </a:cubicBezTo>
                <a:cubicBezTo>
                  <a:pt x="21600" y="8060"/>
                  <a:pt x="20400" y="0"/>
                  <a:pt x="9200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0"/>
                </a:lnTo>
                <a:close/>
                <a:moveTo>
                  <a:pt x="3600" y="2579"/>
                </a:moveTo>
                <a:cubicBezTo>
                  <a:pt x="9200" y="2579"/>
                  <a:pt x="9200" y="2579"/>
                  <a:pt x="9200" y="2579"/>
                </a:cubicBezTo>
                <a:cubicBezTo>
                  <a:pt x="15200" y="2579"/>
                  <a:pt x="18000" y="6448"/>
                  <a:pt x="18000" y="10961"/>
                </a:cubicBezTo>
                <a:cubicBezTo>
                  <a:pt x="18000" y="15475"/>
                  <a:pt x="15200" y="19021"/>
                  <a:pt x="9200" y="19021"/>
                </a:cubicBezTo>
                <a:cubicBezTo>
                  <a:pt x="3600" y="19021"/>
                  <a:pt x="3600" y="19021"/>
                  <a:pt x="3600" y="19021"/>
                </a:cubicBezTo>
                <a:lnTo>
                  <a:pt x="3600" y="2579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3" r:id="rId18"/>
    <p:sldLayoutId id="2147483674" r:id="rId19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244600" algn="l"/>
        </a:tabLst>
        <a:defRPr sz="3200" b="0" i="0" u="none" strike="noStrike" cap="none" spc="0" baseline="0">
          <a:solidFill>
            <a:schemeClr val="accent1"/>
          </a:solidFill>
          <a:uFillTx/>
          <a:latin typeface="Roboto Slab Regular Regular"/>
          <a:ea typeface="Roboto Slab Regular Regular"/>
          <a:cs typeface="Roboto Slab Regular Regular"/>
          <a:sym typeface="Roboto Slab Regular Regular"/>
        </a:defRPr>
      </a:lvl9pPr>
    </p:titleStyle>
    <p:bodyStyle>
      <a:lvl1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38162" marR="0" indent="-274638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3525" marR="0" indent="-2635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rabi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/>
        <a:buAutoNum type="alphaLcPeriod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538162" marR="0" indent="-276225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71913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Tx/>
        <a:buFont typeface="Wingdings"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customXml" Target="../ink/ink1.xml"/><Relationship Id="rId18" Type="http://schemas.openxmlformats.org/officeDocument/2006/relationships/image" Target="../media/image27.png"/><Relationship Id="rId26" Type="http://schemas.openxmlformats.org/officeDocument/2006/relationships/image" Target="../media/image33.png"/><Relationship Id="rId3" Type="http://schemas.openxmlformats.org/officeDocument/2006/relationships/image" Target="../media/image14.png"/><Relationship Id="rId21" Type="http://schemas.openxmlformats.org/officeDocument/2006/relationships/image" Target="../media/image29.png"/><Relationship Id="rId7" Type="http://schemas.openxmlformats.org/officeDocument/2006/relationships/image" Target="../media/image20.png"/><Relationship Id="rId12" Type="http://schemas.openxmlformats.org/officeDocument/2006/relationships/image" Target="../media/image19.svg"/><Relationship Id="rId17" Type="http://schemas.openxmlformats.org/officeDocument/2006/relationships/customXml" Target="../ink/ink3.xml"/><Relationship Id="rId25" Type="http://schemas.openxmlformats.org/officeDocument/2006/relationships/customXml" Target="../ink/ink5.xml"/><Relationship Id="rId2" Type="http://schemas.openxmlformats.org/officeDocument/2006/relationships/image" Target="../media/image24.jpe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11" Type="http://schemas.openxmlformats.org/officeDocument/2006/relationships/image" Target="../media/image18.png"/><Relationship Id="rId24" Type="http://schemas.openxmlformats.org/officeDocument/2006/relationships/image" Target="../media/image32.svg"/><Relationship Id="rId32" Type="http://schemas.openxmlformats.org/officeDocument/2006/relationships/image" Target="../media/image36.png"/><Relationship Id="rId5" Type="http://schemas.openxmlformats.org/officeDocument/2006/relationships/image" Target="../media/image22.png"/><Relationship Id="rId15" Type="http://schemas.openxmlformats.org/officeDocument/2006/relationships/customXml" Target="../ink/ink2.xml"/><Relationship Id="rId23" Type="http://schemas.openxmlformats.org/officeDocument/2006/relationships/image" Target="../media/image31.png"/><Relationship Id="rId28" Type="http://schemas.openxmlformats.org/officeDocument/2006/relationships/image" Target="../media/image34.png"/><Relationship Id="rId10" Type="http://schemas.openxmlformats.org/officeDocument/2006/relationships/image" Target="../media/image17.svg"/><Relationship Id="rId19" Type="http://schemas.openxmlformats.org/officeDocument/2006/relationships/customXml" Target="../ink/ink4.xml"/><Relationship Id="rId31" Type="http://schemas.openxmlformats.org/officeDocument/2006/relationships/customXml" Target="../ink/ink8.xml"/><Relationship Id="rId4" Type="http://schemas.openxmlformats.org/officeDocument/2006/relationships/image" Target="../media/image15.svg"/><Relationship Id="rId9" Type="http://schemas.openxmlformats.org/officeDocument/2006/relationships/image" Target="../media/image16.png"/><Relationship Id="rId14" Type="http://schemas.openxmlformats.org/officeDocument/2006/relationships/image" Target="../media/image25.png"/><Relationship Id="rId22" Type="http://schemas.openxmlformats.org/officeDocument/2006/relationships/image" Target="../media/image30.svg"/><Relationship Id="rId27" Type="http://schemas.openxmlformats.org/officeDocument/2006/relationships/customXml" Target="../ink/ink6.xml"/><Relationship Id="rId30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mulation.tudelft.nl/SEN9110/slides/13_SimulationLanguages/SEN9110_14_Exam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US" altLang="zh-CN"/>
              <a:t>Exam helper! Mismatch Methodologies</a:t>
            </a:r>
            <a:endParaRPr lang="zh-CN" altLang="en-US"/>
          </a:p>
        </p:txBody>
      </p:sp>
      <p:pic>
        <p:nvPicPr>
          <p:cNvPr id="3" name="图片 2" descr="表格&#10;&#10;已自动生成说明">
            <a:extLst>
              <a:ext uri="{FF2B5EF4-FFF2-40B4-BE49-F238E27FC236}">
                <a16:creationId xmlns:a16="http://schemas.microsoft.com/office/drawing/2014/main" id="{950446E2-EC2B-B1A3-E920-FFEB5628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9" y="1572785"/>
            <a:ext cx="7582700" cy="30676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7CBFF77-B943-08BD-044C-C4658089125A}"/>
              </a:ext>
            </a:extLst>
          </p:cNvPr>
          <p:cNvSpPr txBox="1"/>
          <p:nvPr/>
        </p:nvSpPr>
        <p:spPr>
          <a:xfrm>
            <a:off x="373006" y="4641272"/>
            <a:ext cx="83329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100"/>
              <a:t>Source: </a:t>
            </a:r>
            <a:r>
              <a:rPr lang="zh-CN" sz="1100"/>
              <a:t>Russell L. Ackoff and Jamshid Gharajedaghi, On the mismatch between systems and their models </a:t>
            </a:r>
            <a:endParaRPr kumimoji="0" lang="zh-CN" altLang="en-US" sz="11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63A3B6B-4054-C4BE-2608-83FE776E22D6}"/>
              </a:ext>
            </a:extLst>
          </p:cNvPr>
          <p:cNvSpPr txBox="1"/>
          <p:nvPr/>
        </p:nvSpPr>
        <p:spPr>
          <a:xfrm>
            <a:off x="8110237" y="2088839"/>
            <a:ext cx="3889929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However, some of them are meaningful, the rest of them are not. </a:t>
            </a:r>
            <a:br>
              <a:rPr lang="zh-CN" altLang="en-US"/>
            </a:br>
            <a:endParaRPr lang="zh-CN" altLang="en-US"/>
          </a:p>
          <a:p>
            <a:r>
              <a:rPr lang="zh-CN" altLang="en-US"/>
              <a:t>Ackoff conclude that: </a:t>
            </a:r>
          </a:p>
          <a:p>
            <a:r>
              <a:rPr lang="en-US" altLang="zh-CN" b="1" i="1"/>
              <a:t>W</a:t>
            </a:r>
            <a:r>
              <a:rPr lang="zh-CN" b="1" i="1"/>
              <a:t>hen models of one type are applied to systems of a different type, at least as much harm is done as good.</a:t>
            </a:r>
            <a:endParaRPr lang="zh-CN" altLang="en-US" b="1" i="1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1956408-DB60-947B-59FD-6152F4F6876D}"/>
              </a:ext>
            </a:extLst>
          </p:cNvPr>
          <p:cNvSpPr/>
          <p:nvPr/>
        </p:nvSpPr>
        <p:spPr>
          <a:xfrm rot="1140000">
            <a:off x="2215068" y="3498137"/>
            <a:ext cx="5983863" cy="444928"/>
          </a:xfrm>
          <a:prstGeom prst="ellipse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FBCCA5-5800-1293-93E4-CB730F19E8A9}"/>
              </a:ext>
            </a:extLst>
          </p:cNvPr>
          <p:cNvSpPr txBox="1"/>
          <p:nvPr/>
        </p:nvSpPr>
        <p:spPr>
          <a:xfrm>
            <a:off x="1125837" y="5141783"/>
            <a:ext cx="107339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i="1"/>
              <a:t>So for the answer of the question in the slides in section 2: which of those combinations are meaningful, I would say that only the combinations in the </a:t>
            </a:r>
            <a:r>
              <a:rPr lang="zh-CN" b="1" i="1"/>
              <a:t>diagonal</a:t>
            </a:r>
            <a:r>
              <a:rPr lang="zh-CN" altLang="en-US" b="1" i="1"/>
              <a:t> are 100% meaningful, as rest of them have </a:t>
            </a:r>
            <a:r>
              <a:rPr lang="zh-CN" b="1" i="1"/>
              <a:t>at least as much harm is done as good</a:t>
            </a:r>
            <a:r>
              <a:rPr lang="en-US" altLang="zh-CN" b="1" i="1" dirty="0"/>
              <a:t>,</a:t>
            </a:r>
            <a:r>
              <a:rPr lang="zh-CN" altLang="en-US" b="1" i="1" dirty="0"/>
              <a:t> </a:t>
            </a:r>
            <a:endParaRPr lang="en-US" altLang="zh-CN" b="1" i="1" dirty="0"/>
          </a:p>
          <a:p>
            <a:endParaRPr lang="zh-CN" altLang="en-US" sz="18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C9DD0A-9F96-935E-ACDA-E2F568E06AAA}"/>
              </a:ext>
            </a:extLst>
          </p:cNvPr>
          <p:cNvSpPr/>
          <p:nvPr/>
        </p:nvSpPr>
        <p:spPr>
          <a:xfrm>
            <a:off x="4719145" y="2787869"/>
            <a:ext cx="1711434" cy="45019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746B93-28AA-49C3-AC0D-4972EBD4EC31}"/>
              </a:ext>
            </a:extLst>
          </p:cNvPr>
          <p:cNvSpPr/>
          <p:nvPr/>
        </p:nvSpPr>
        <p:spPr>
          <a:xfrm>
            <a:off x="7013902" y="3313386"/>
            <a:ext cx="809297" cy="80053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21F1425-FD89-F421-21E3-403A8A759541}"/>
              </a:ext>
            </a:extLst>
          </p:cNvPr>
          <p:cNvSpPr/>
          <p:nvPr/>
        </p:nvSpPr>
        <p:spPr>
          <a:xfrm>
            <a:off x="2774731" y="3278350"/>
            <a:ext cx="747986" cy="870607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92EADA0-9F35-A778-AC1E-46C852FDE573}"/>
              </a:ext>
            </a:extLst>
          </p:cNvPr>
          <p:cNvSpPr/>
          <p:nvPr/>
        </p:nvSpPr>
        <p:spPr>
          <a:xfrm>
            <a:off x="4719144" y="4119179"/>
            <a:ext cx="1711434" cy="450194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ACBBC23-9B99-3169-CAB4-96DC0A08E823}"/>
              </a:ext>
            </a:extLst>
          </p:cNvPr>
          <p:cNvSpPr txBox="1"/>
          <p:nvPr/>
        </p:nvSpPr>
        <p:spPr>
          <a:xfrm>
            <a:off x="2632683" y="6234637"/>
            <a:ext cx="100391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b="1" i="1"/>
              <a:t>however, </a:t>
            </a:r>
            <a:r>
              <a:rPr lang="en-US" altLang="zh-CN" b="1" i="1" dirty="0"/>
              <a:t>the</a:t>
            </a:r>
            <a:r>
              <a:rPr lang="zh-CN" altLang="en-US" b="1" i="1"/>
              <a:t> blue ones are bearable, at least they have some attributes in common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258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 animBg="1"/>
      <p:bldP spid="9" grpId="0" animBg="1"/>
      <p:bldP spid="10" grpId="0" animBg="1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US" altLang="zh-CN"/>
              <a:t>Case Study on Mismatch</a:t>
            </a:r>
          </a:p>
        </p:txBody>
      </p:sp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4C1B0465-387C-DB64-B4D3-F80E2E66805C}"/>
              </a:ext>
            </a:extLst>
          </p:cNvPr>
          <p:cNvSpPr/>
          <p:nvPr/>
        </p:nvSpPr>
        <p:spPr>
          <a:xfrm>
            <a:off x="5538349" y="111912"/>
            <a:ext cx="6653426" cy="2248849"/>
          </a:xfrm>
          <a:prstGeom prst="cloudCallou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CN" altLang="en-US"/>
              <a:t>Is the part of the system/model able to make choice?</a:t>
            </a:r>
          </a:p>
          <a:p>
            <a:br>
              <a:rPr lang="zh-CN" altLang="en-US"/>
            </a:br>
            <a:r>
              <a:rPr lang="zh-CN"/>
              <a:t>Is the </a:t>
            </a:r>
            <a:r>
              <a:rPr lang="en-US" altLang="zh-CN"/>
              <a:t>w</a:t>
            </a:r>
            <a:r>
              <a:rPr lang="zh-CN"/>
              <a:t>h</a:t>
            </a:r>
            <a:r>
              <a:rPr lang="en-US" altLang="zh-CN" err="1"/>
              <a:t>ol</a:t>
            </a:r>
            <a:r>
              <a:rPr lang="zh-CN"/>
              <a:t>e system</a:t>
            </a:r>
            <a:r>
              <a:rPr lang="en-US" altLang="zh-CN"/>
              <a:t>/model</a:t>
            </a:r>
            <a:r>
              <a:rPr lang="zh-CN"/>
              <a:t> able to make choice?</a:t>
            </a:r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CFD965-AD01-2BE8-F24A-00AAAAC68C80}"/>
              </a:ext>
            </a:extLst>
          </p:cNvPr>
          <p:cNvSpPr txBox="1"/>
          <p:nvPr/>
        </p:nvSpPr>
        <p:spPr>
          <a:xfrm>
            <a:off x="6747541" y="3590324"/>
            <a:ext cx="594497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>
                <a:latin typeface="Times New Roman"/>
              </a:rPr>
              <a:t>Discrete Event Simulation</a:t>
            </a:r>
            <a:endParaRPr 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5A5AA4-A018-198A-A08A-0C4C5BC39774}"/>
              </a:ext>
            </a:extLst>
          </p:cNvPr>
          <p:cNvSpPr txBox="1"/>
          <p:nvPr/>
        </p:nvSpPr>
        <p:spPr>
          <a:xfrm>
            <a:off x="6823675" y="4324864"/>
            <a:ext cx="4283675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CN"/>
              <a:t>Its </a:t>
            </a:r>
            <a:r>
              <a:rPr lang="en-US" altLang="zh-CN" err="1"/>
              <a:t>i</a:t>
            </a:r>
            <a:r>
              <a:rPr lang="zh-CN"/>
              <a:t>ndividual parts (components or entities) within the model</a:t>
            </a:r>
            <a:r>
              <a:rPr lang="zh-CN" altLang="en-US"/>
              <a:t> </a:t>
            </a:r>
            <a:r>
              <a:rPr lang="zh-CN"/>
              <a:t>can make c</a:t>
            </a:r>
            <a:r>
              <a:rPr lang="en-US" altLang="zh-CN" err="1"/>
              <a:t>hoice</a:t>
            </a:r>
            <a:r>
              <a:rPr lang="zh-CN"/>
              <a:t>s or react to events</a:t>
            </a:r>
            <a:r>
              <a:rPr lang="en-US" altLang="zh-CN"/>
              <a:t>,</a:t>
            </a:r>
            <a:r>
              <a:rPr lang="zh-CN" altLang="en-US"/>
              <a:t> while its whole are pushed forward by the individual parts, which means they have no choices!</a:t>
            </a:r>
            <a:endParaRPr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362A5E-6158-1775-6E58-6BC580A6BF64}"/>
              </a:ext>
            </a:extLst>
          </p:cNvPr>
          <p:cNvSpPr txBox="1"/>
          <p:nvPr/>
        </p:nvSpPr>
        <p:spPr>
          <a:xfrm>
            <a:off x="7632443" y="6077884"/>
            <a:ext cx="216938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>
                <a:latin typeface="Times New Roman"/>
              </a:rPr>
              <a:t>Ecological!</a:t>
            </a:r>
            <a:endParaRPr lang="zh-CN"/>
          </a:p>
        </p:txBody>
      </p:sp>
      <p:pic>
        <p:nvPicPr>
          <p:cNvPr id="8" name="图片 7" descr="图片包含 文本&#10;&#10;已自动生成说明">
            <a:extLst>
              <a:ext uri="{FF2B5EF4-FFF2-40B4-BE49-F238E27FC236}">
                <a16:creationId xmlns:a16="http://schemas.microsoft.com/office/drawing/2014/main" id="{DE4C4E6B-A00D-154D-C948-863BDD90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4" y="3427925"/>
            <a:ext cx="4952079" cy="2440551"/>
          </a:xfrm>
          <a:prstGeom prst="rect">
            <a:avLst/>
          </a:prstGeom>
        </p:spPr>
      </p:pic>
      <p:sp>
        <p:nvSpPr>
          <p:cNvPr id="9" name="箭头: 左右 8">
            <a:extLst>
              <a:ext uri="{FF2B5EF4-FFF2-40B4-BE49-F238E27FC236}">
                <a16:creationId xmlns:a16="http://schemas.microsoft.com/office/drawing/2014/main" id="{15B09717-93F8-B318-87A5-FF577B13A87B}"/>
              </a:ext>
            </a:extLst>
          </p:cNvPr>
          <p:cNvSpPr/>
          <p:nvPr/>
        </p:nvSpPr>
        <p:spPr>
          <a:xfrm>
            <a:off x="5286840" y="4649548"/>
            <a:ext cx="1457042" cy="550243"/>
          </a:xfrm>
          <a:prstGeom prst="left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CN" altLang="en-US" sz="1200">
                <a:solidFill>
                  <a:srgbClr val="FF0000"/>
                </a:solidFill>
              </a:rPr>
              <a:t>Mismatch！</a:t>
            </a:r>
            <a:endParaRPr lang="zh-CN">
              <a:solidFill>
                <a:srgbClr val="FF0000"/>
              </a:solidFill>
            </a:endParaRPr>
          </a:p>
        </p:txBody>
      </p:sp>
      <p:sp>
        <p:nvSpPr>
          <p:cNvPr id="10" name="思想气泡: 云 9">
            <a:extLst>
              <a:ext uri="{FF2B5EF4-FFF2-40B4-BE49-F238E27FC236}">
                <a16:creationId xmlns:a16="http://schemas.microsoft.com/office/drawing/2014/main" id="{393A6C7E-77D4-4CCD-E084-2CE4855E667B}"/>
              </a:ext>
            </a:extLst>
          </p:cNvPr>
          <p:cNvSpPr/>
          <p:nvPr/>
        </p:nvSpPr>
        <p:spPr>
          <a:xfrm>
            <a:off x="501753" y="2612343"/>
            <a:ext cx="2767779" cy="562210"/>
          </a:xfrm>
          <a:prstGeom prst="cloudCallou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CN" altLang="en-US"/>
              <a:t>I have choices!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D0A717-3495-C9D9-76C6-167FAAA059DC}"/>
              </a:ext>
            </a:extLst>
          </p:cNvPr>
          <p:cNvSpPr txBox="1"/>
          <p:nvPr/>
        </p:nvSpPr>
        <p:spPr>
          <a:xfrm>
            <a:off x="2367268" y="6077883"/>
            <a:ext cx="216938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800" b="1">
                <a:latin typeface="Times New Roman"/>
              </a:rPr>
              <a:t>Social!</a:t>
            </a:r>
            <a:endParaRPr lang="zh-CN"/>
          </a:p>
        </p:txBody>
      </p:sp>
      <p:sp>
        <p:nvSpPr>
          <p:cNvPr id="13" name="思想气泡: 云 12">
            <a:extLst>
              <a:ext uri="{FF2B5EF4-FFF2-40B4-BE49-F238E27FC236}">
                <a16:creationId xmlns:a16="http://schemas.microsoft.com/office/drawing/2014/main" id="{7A1F72E9-FCE2-9F18-C2D6-D00198BA0CA7}"/>
              </a:ext>
            </a:extLst>
          </p:cNvPr>
          <p:cNvSpPr/>
          <p:nvPr/>
        </p:nvSpPr>
        <p:spPr>
          <a:xfrm>
            <a:off x="3559585" y="2389222"/>
            <a:ext cx="2315496" cy="1018282"/>
          </a:xfrm>
          <a:prstGeom prst="cloudCallou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CN" altLang="en-US"/>
              <a:t>We also </a:t>
            </a:r>
            <a:endParaRPr lang="zh-CN"/>
          </a:p>
          <a:p>
            <a:r>
              <a:rPr lang="zh-CN" altLang="en-US"/>
              <a:t>have choices!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2576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US" altLang="zh-CN"/>
              <a:t>A Result From us!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5F3DE1-3217-5EBC-CF1C-C37CA58AA103}"/>
              </a:ext>
            </a:extLst>
          </p:cNvPr>
          <p:cNvSpPr txBox="1"/>
          <p:nvPr/>
        </p:nvSpPr>
        <p:spPr>
          <a:xfrm>
            <a:off x="973524" y="4558269"/>
            <a:ext cx="1034623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We cannot stop at saying that the whole supply chain is social system of the previous example, we would have super </a:t>
            </a:r>
            <a:r>
              <a:rPr lang="zh-CN" altLang="en-US" b="1"/>
              <a:t>simple results</a:t>
            </a:r>
            <a:r>
              <a:rPr lang="zh-CN" altLang="en-US"/>
              <a:t>, </a:t>
            </a:r>
            <a:r>
              <a:rPr lang="zh-CN" altLang="en-US" b="1"/>
              <a:t>only ABM can handle the Supply Chain System</a:t>
            </a:r>
            <a:r>
              <a:rPr lang="zh-CN" altLang="en-US"/>
              <a:t>.😟</a:t>
            </a:r>
          </a:p>
          <a:p>
            <a:endParaRPr lang="zh-CN" altLang="en-US"/>
          </a:p>
          <a:p>
            <a:r>
              <a:rPr lang="zh-CN" altLang="en-US"/>
              <a:t>However, we </a:t>
            </a:r>
            <a:r>
              <a:rPr lang="zh-CN" altLang="en-US" b="1"/>
              <a:t>focus on different issues</a:t>
            </a:r>
            <a:r>
              <a:rPr lang="zh-CN" altLang="en-US"/>
              <a:t> in the supply chain system, gives us a chance to rich our content!😊</a:t>
            </a:r>
          </a:p>
        </p:txBody>
      </p:sp>
      <p:pic>
        <p:nvPicPr>
          <p:cNvPr id="4" name="图片 3" descr="表格&#10;&#10;已自动生成说明">
            <a:extLst>
              <a:ext uri="{FF2B5EF4-FFF2-40B4-BE49-F238E27FC236}">
                <a16:creationId xmlns:a16="http://schemas.microsoft.com/office/drawing/2014/main" id="{208C6377-CB68-7CFC-3971-70FC0B755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412" y="1223122"/>
            <a:ext cx="7566211" cy="30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37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6">
            <a:extLst>
              <a:ext uri="{FF2B5EF4-FFF2-40B4-BE49-F238E27FC236}">
                <a16:creationId xmlns:a16="http://schemas.microsoft.com/office/drawing/2014/main" id="{43B21ADF-AC91-4738-AAFA-9356794F93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00A6D6"/>
          </a:solidFill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19F502-C245-4036-9F1B-103CAB35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Thank</a:t>
            </a:r>
            <a:r>
              <a:rPr lang="nl-NL"/>
              <a:t> </a:t>
            </a:r>
            <a:r>
              <a:rPr lang="nl-NL" err="1"/>
              <a:t>you</a:t>
            </a:r>
            <a:r>
              <a:rPr lang="nl-NL"/>
              <a:t> </a:t>
            </a:r>
            <a:r>
              <a:rPr lang="nl-NL" err="1"/>
              <a:t>for</a:t>
            </a:r>
            <a:r>
              <a:rPr lang="nl-NL"/>
              <a:t> </a:t>
            </a:r>
            <a:r>
              <a:rPr lang="nl-NL" err="1"/>
              <a:t>your</a:t>
            </a:r>
            <a:r>
              <a:rPr lang="nl-NL"/>
              <a:t> attention</a:t>
            </a:r>
          </a:p>
        </p:txBody>
      </p:sp>
      <p:sp>
        <p:nvSpPr>
          <p:cNvPr id="34" name="Ondertitel 33">
            <a:extLst>
              <a:ext uri="{FF2B5EF4-FFF2-40B4-BE49-F238E27FC236}">
                <a16:creationId xmlns:a16="http://schemas.microsoft.com/office/drawing/2014/main" id="{55F2191D-2484-4649-8731-A1464E3FA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Group 6</a:t>
            </a:r>
          </a:p>
        </p:txBody>
      </p:sp>
    </p:spTree>
    <p:extLst>
      <p:ext uri="{BB962C8B-B14F-4D97-AF65-F5344CB8AC3E}">
        <p14:creationId xmlns:p14="http://schemas.microsoft.com/office/powerpoint/2010/main" val="10623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1" name="Tijdelijke aanduiding voor afbeelding 38"/>
          <p:cNvGrpSpPr/>
          <p:nvPr/>
        </p:nvGrpSpPr>
        <p:grpSpPr>
          <a:xfrm>
            <a:off x="4852465" y="0"/>
            <a:ext cx="7339534" cy="6858000"/>
            <a:chOff x="0" y="0"/>
            <a:chExt cx="7339532" cy="6858000"/>
          </a:xfrm>
        </p:grpSpPr>
        <p:sp>
          <p:nvSpPr>
            <p:cNvPr id="3149" name="Rectangle"/>
            <p:cNvSpPr/>
            <p:nvPr/>
          </p:nvSpPr>
          <p:spPr>
            <a:xfrm>
              <a:off x="0" y="0"/>
              <a:ext cx="7339533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150" name="image11.jpeg" descr="image11.jpeg"/>
            <p:cNvPicPr>
              <a:picLocks noChangeAspect="1"/>
            </p:cNvPicPr>
            <p:nvPr/>
          </p:nvPicPr>
          <p:blipFill>
            <a:blip r:embed="rId2"/>
            <a:srcRect t="32" b="32"/>
            <a:stretch>
              <a:fillRect/>
            </a:stretch>
          </p:blipFill>
          <p:spPr>
            <a:xfrm>
              <a:off x="0" y="-1"/>
              <a:ext cx="7339533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52" name="Ondertitel 23"/>
          <p:cNvSpPr txBox="1">
            <a:spLocks noGrp="1"/>
          </p:cNvSpPr>
          <p:nvPr>
            <p:ph type="body" sz="quarter" idx="1"/>
          </p:nvPr>
        </p:nvSpPr>
        <p:spPr>
          <a:xfrm>
            <a:off x="698500" y="4883660"/>
            <a:ext cx="3729203" cy="248473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Group 6</a:t>
            </a:r>
            <a:endParaRPr dirty="0"/>
          </a:p>
        </p:txBody>
      </p:sp>
      <p:sp>
        <p:nvSpPr>
          <p:cNvPr id="3153" name="Tijdelijke aanduiding voor tekst 18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altLang="zh-CN"/>
              <a:t>System &amp; Model</a:t>
            </a:r>
          </a:p>
          <a:p>
            <a:r>
              <a:rPr lang="en-US" altLang="zh-CN"/>
              <a:t>Mismatch in Supply Chain</a:t>
            </a:r>
            <a:endParaRPr/>
          </a:p>
        </p:txBody>
      </p:sp>
      <p:sp>
        <p:nvSpPr>
          <p:cNvPr id="3154" name="Tijdelijke aanduiding voor tekst 42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/>
          <p:cNvSpPr txBox="1">
            <a:spLocks noGrp="1"/>
          </p:cNvSpPr>
          <p:nvPr>
            <p:ph type="title"/>
          </p:nvPr>
        </p:nvSpPr>
        <p:spPr>
          <a:xfrm>
            <a:off x="698499" y="741499"/>
            <a:ext cx="10775072" cy="490401"/>
          </a:xfrm>
          <a:prstGeom prst="rect">
            <a:avLst/>
          </a:prstGeom>
        </p:spPr>
        <p:txBody>
          <a:bodyPr/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/>
              <a:t>Mismatch?</a:t>
            </a:r>
            <a:endParaRPr/>
          </a:p>
        </p:txBody>
      </p:sp>
      <p:sp>
        <p:nvSpPr>
          <p:cNvPr id="3159" name="Tijdelijke aanduiding voor datum 3"/>
          <p:cNvSpPr txBox="1"/>
          <p:nvPr/>
        </p:nvSpPr>
        <p:spPr>
          <a:xfrm>
            <a:off x="9789848" y="6246130"/>
            <a:ext cx="11811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r>
              <a:t>09-10-2020</a:t>
            </a:r>
          </a:p>
        </p:txBody>
      </p:sp>
      <p:sp>
        <p:nvSpPr>
          <p:cNvPr id="2" name="Vertical Text Placeholder 18">
            <a:extLst>
              <a:ext uri="{FF2B5EF4-FFF2-40B4-BE49-F238E27FC236}">
                <a16:creationId xmlns:a16="http://schemas.microsoft.com/office/drawing/2014/main" id="{CDDEF8CE-D2F1-5C03-9E6F-088083A4C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5317" y="1223034"/>
            <a:ext cx="10798176" cy="52298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 sz="2400">
                <a:solidFill>
                  <a:schemeClr val="tx1"/>
                </a:solidFill>
              </a:rPr>
              <a:t>Ackoff: </a:t>
            </a:r>
            <a:r>
              <a:rPr lang="en-US" sz="2400" i="1">
                <a:solidFill>
                  <a:schemeClr val="tx1"/>
                </a:solidFill>
              </a:rPr>
              <a:t>there is one very large contributing factor to all of them: the way these systems are conceptualized, modeled. There is a very serious mismatch between most social systems and the models of them that are in use.</a:t>
            </a:r>
          </a:p>
          <a:p>
            <a:pPr marL="0" indent="0">
              <a:buNone/>
              <a:defRPr>
                <a:solidFill>
                  <a:schemeClr val="accent1"/>
                </a:solidFill>
              </a:defRPr>
            </a:pPr>
            <a:endParaRPr lang="en-US" sz="2800" i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E4FF9-3F60-B18A-0207-F62EA8D921E3}"/>
              </a:ext>
            </a:extLst>
          </p:cNvPr>
          <p:cNvSpPr txBox="1"/>
          <p:nvPr/>
        </p:nvSpPr>
        <p:spPr>
          <a:xfrm>
            <a:off x="2164976" y="6049613"/>
            <a:ext cx="1002702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altLang="zh-CN" sz="1400"/>
              <a:t>Ackoff, R. L., &amp; Gharajedaghi, J. (2003). On the mismatch between systems and their models.</a:t>
            </a:r>
          </a:p>
          <a:p>
            <a:r>
              <a:rPr lang="es-ES" altLang="zh-CN" sz="1400"/>
              <a:t>Source: https://www.sourcemap.com/blog/what-is-supply-chain-mapping</a:t>
            </a:r>
            <a:endParaRPr lang="zh-CN" alt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E9E3-CB94-06BC-D6D7-F6BB70512B6F}"/>
              </a:ext>
            </a:extLst>
          </p:cNvPr>
          <p:cNvSpPr txBox="1"/>
          <p:nvPr/>
        </p:nvSpPr>
        <p:spPr>
          <a:xfrm>
            <a:off x="8151099" y="5619832"/>
            <a:ext cx="16387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Supply Chain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What is Supply Chain Mapping? | Sourcemap">
            <a:extLst>
              <a:ext uri="{FF2B5EF4-FFF2-40B4-BE49-F238E27FC236}">
                <a16:creationId xmlns:a16="http://schemas.microsoft.com/office/drawing/2014/main" id="{4B631725-7ED5-C5C2-BBF7-D3C30BD5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14" y="2886042"/>
            <a:ext cx="4072158" cy="27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155F3113-878F-1FA0-F8B1-F758CB72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7262" y="3509746"/>
            <a:ext cx="1407458" cy="1407458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284C9D91-937C-0338-085A-7526E036E527}"/>
              </a:ext>
            </a:extLst>
          </p:cNvPr>
          <p:cNvSpPr/>
          <p:nvPr/>
        </p:nvSpPr>
        <p:spPr>
          <a:xfrm>
            <a:off x="3934679" y="3774504"/>
            <a:ext cx="2334076" cy="877942"/>
          </a:xfrm>
          <a:prstGeom prst="leftArrow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BFFB7-2312-2643-A8B3-6D0A2BAF08C2}"/>
              </a:ext>
            </a:extLst>
          </p:cNvPr>
          <p:cNvSpPr txBox="1"/>
          <p:nvPr/>
        </p:nvSpPr>
        <p:spPr>
          <a:xfrm>
            <a:off x="2463501" y="5624856"/>
            <a:ext cx="1011219" cy="376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Model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7359B96E-2C03-5DC7-0E4A-C388D6A33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5756" y="3083496"/>
            <a:ext cx="754464" cy="7544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CFA953-72F7-C48C-4267-461F7BFF680C}"/>
              </a:ext>
            </a:extLst>
          </p:cNvPr>
          <p:cNvSpPr txBox="1"/>
          <p:nvPr/>
        </p:nvSpPr>
        <p:spPr>
          <a:xfrm>
            <a:off x="3682855" y="5532602"/>
            <a:ext cx="372214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 we use the right model?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8BE2A9-8875-6F17-368F-54DF00695A57}"/>
              </a:ext>
            </a:extLst>
          </p:cNvPr>
          <p:cNvSpPr txBox="1"/>
          <p:nvPr/>
        </p:nvSpPr>
        <p:spPr>
          <a:xfrm>
            <a:off x="4169515" y="4034177"/>
            <a:ext cx="21669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Loss of information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0F173-43DB-0C61-FF57-9E3A0676BA65}"/>
              </a:ext>
            </a:extLst>
          </p:cNvPr>
          <p:cNvSpPr txBox="1"/>
          <p:nvPr/>
        </p:nvSpPr>
        <p:spPr>
          <a:xfrm>
            <a:off x="3934679" y="4691971"/>
            <a:ext cx="30268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What do we care about?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2B24C7-7D39-6CA4-626A-D5BBAFB1A41D}"/>
              </a:ext>
            </a:extLst>
          </p:cNvPr>
          <p:cNvSpPr txBox="1"/>
          <p:nvPr/>
        </p:nvSpPr>
        <p:spPr>
          <a:xfrm>
            <a:off x="656003" y="3521644"/>
            <a:ext cx="3026852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ABM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SD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4A9624-B8CC-FCC9-439A-A340ABA33641}"/>
              </a:ext>
            </a:extLst>
          </p:cNvPr>
          <p:cNvSpPr txBox="1"/>
          <p:nvPr/>
        </p:nvSpPr>
        <p:spPr>
          <a:xfrm>
            <a:off x="4030501" y="2621039"/>
            <a:ext cx="302685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 MODEL IS RIGHT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05BE6-E90E-4AAA-7D27-F4E79DD64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Titel 9">
            <a:extLst>
              <a:ext uri="{FF2B5EF4-FFF2-40B4-BE49-F238E27FC236}">
                <a16:creationId xmlns:a16="http://schemas.microsoft.com/office/drawing/2014/main" id="{C970D940-9D0B-75C3-1F6E-281BBC527C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499" y="741499"/>
            <a:ext cx="10775072" cy="490401"/>
          </a:xfrm>
          <a:prstGeom prst="rect">
            <a:avLst/>
          </a:prstGeom>
        </p:spPr>
        <p:txBody>
          <a:bodyPr/>
          <a:lstStyle>
            <a:lvl1pPr defTabSz="850391">
              <a:tabLst>
                <a:tab pos="1155700" algn="l"/>
              </a:tabLst>
              <a:defRPr sz="2976"/>
            </a:lvl1pPr>
          </a:lstStyle>
          <a:p>
            <a:r>
              <a:rPr lang="nl-NL"/>
              <a:t>What is Supply Chain?</a:t>
            </a:r>
            <a:endParaRPr/>
          </a:p>
        </p:txBody>
      </p:sp>
      <p:sp>
        <p:nvSpPr>
          <p:cNvPr id="3159" name="Tijdelijke aanduiding voor datum 3">
            <a:extLst>
              <a:ext uri="{FF2B5EF4-FFF2-40B4-BE49-F238E27FC236}">
                <a16:creationId xmlns:a16="http://schemas.microsoft.com/office/drawing/2014/main" id="{E203FE15-C9F2-0106-CA20-82ABB7505037}"/>
              </a:ext>
            </a:extLst>
          </p:cNvPr>
          <p:cNvSpPr txBox="1"/>
          <p:nvPr/>
        </p:nvSpPr>
        <p:spPr>
          <a:xfrm>
            <a:off x="9789848" y="6246130"/>
            <a:ext cx="1181101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r>
              <a:t>09-10-2020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9AD4E-E80E-7EC8-5AFA-BED66FE3B614}"/>
              </a:ext>
            </a:extLst>
          </p:cNvPr>
          <p:cNvSpPr txBox="1"/>
          <p:nvPr/>
        </p:nvSpPr>
        <p:spPr>
          <a:xfrm>
            <a:off x="2251037" y="6178648"/>
            <a:ext cx="1002702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altLang="zh-CN" sz="1400"/>
              <a:t>Ackoff, R. L., &amp; Gharajedaghi, J. (2003). On the mismatch between systems and their models.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A128AB8-36F4-78D0-4B92-BE4EBF756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38347"/>
              </p:ext>
            </p:extLst>
          </p:nvPr>
        </p:nvGraphicFramePr>
        <p:xfrm>
          <a:off x="2032000" y="1231900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6084895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00396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973698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369126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32841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Deterministic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Animate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Ecological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solidFill>
                            <a:srgbClr val="FF0000"/>
                          </a:solidFill>
                        </a:rPr>
                        <a:t>Social</a:t>
                      </a:r>
                      <a:endParaRPr lang="zh-CN" altLang="en-US" sz="1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1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Part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No 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No 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Choice</a:t>
                      </a:r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09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/>
                        <a:t>Whole</a:t>
                      </a:r>
                      <a:endParaRPr lang="zh-CN" alt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No 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No Choice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Choice</a:t>
                      </a:r>
                      <a:endParaRPr lang="zh-CN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79002"/>
                  </a:ext>
                </a:extLst>
              </a:tr>
            </a:tbl>
          </a:graphicData>
        </a:graphic>
      </p:graphicFrame>
      <p:pic>
        <p:nvPicPr>
          <p:cNvPr id="18" name="Picture 2" descr="What is Supply Chain Mapping? | Sourcemap">
            <a:extLst>
              <a:ext uri="{FF2B5EF4-FFF2-40B4-BE49-F238E27FC236}">
                <a16:creationId xmlns:a16="http://schemas.microsoft.com/office/drawing/2014/main" id="{F69EAE9B-2E39-3FF6-2C21-F368FF51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11" y="3079680"/>
            <a:ext cx="4072158" cy="27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Truck with solid fill">
            <a:extLst>
              <a:ext uri="{FF2B5EF4-FFF2-40B4-BE49-F238E27FC236}">
                <a16:creationId xmlns:a16="http://schemas.microsoft.com/office/drawing/2014/main" id="{C2F85B2C-4C45-36A6-9DB6-C96A2455A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3747" y="7073612"/>
            <a:ext cx="914400" cy="914400"/>
          </a:xfrm>
          <a:prstGeom prst="rect">
            <a:avLst/>
          </a:prstGeom>
        </p:spPr>
      </p:pic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C306F1C1-A9CF-D34F-591C-ADB4678C5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53671" y="7033614"/>
            <a:ext cx="914400" cy="914400"/>
          </a:xfrm>
          <a:prstGeom prst="rect">
            <a:avLst/>
          </a:prstGeom>
        </p:spPr>
      </p:pic>
      <p:pic>
        <p:nvPicPr>
          <p:cNvPr id="3136" name="Graphic 3135" descr="Building with solid fill">
            <a:extLst>
              <a:ext uri="{FF2B5EF4-FFF2-40B4-BE49-F238E27FC236}">
                <a16:creationId xmlns:a16="http://schemas.microsoft.com/office/drawing/2014/main" id="{167ADF1B-1CFD-2780-B3D5-5FF2144F48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6000" y="4025393"/>
            <a:ext cx="914400" cy="914400"/>
          </a:xfrm>
          <a:prstGeom prst="rect">
            <a:avLst/>
          </a:prstGeom>
        </p:spPr>
      </p:pic>
      <p:sp>
        <p:nvSpPr>
          <p:cNvPr id="3137" name="TextBox 3136">
            <a:extLst>
              <a:ext uri="{FF2B5EF4-FFF2-40B4-BE49-F238E27FC236}">
                <a16:creationId xmlns:a16="http://schemas.microsoft.com/office/drawing/2014/main" id="{01B3BEBD-095C-E5BC-145F-17BF89F972EB}"/>
              </a:ext>
            </a:extLst>
          </p:cNvPr>
          <p:cNvSpPr txBox="1"/>
          <p:nvPr/>
        </p:nvSpPr>
        <p:spPr>
          <a:xfrm>
            <a:off x="5622176" y="4989689"/>
            <a:ext cx="186204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Smartphone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Producer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In the Netherland</a:t>
            </a:r>
          </a:p>
        </p:txBody>
      </p:sp>
      <p:sp>
        <p:nvSpPr>
          <p:cNvPr id="3138" name="TextBox 3137">
            <a:extLst>
              <a:ext uri="{FF2B5EF4-FFF2-40B4-BE49-F238E27FC236}">
                <a16:creationId xmlns:a16="http://schemas.microsoft.com/office/drawing/2014/main" id="{AF978AC5-4747-F8C8-37A5-72C02A50A49B}"/>
              </a:ext>
            </a:extLst>
          </p:cNvPr>
          <p:cNvSpPr txBox="1"/>
          <p:nvPr/>
        </p:nvSpPr>
        <p:spPr>
          <a:xfrm>
            <a:off x="9397698" y="3151279"/>
            <a:ext cx="2028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Screen from Korea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0" name="TextBox 3139">
            <a:extLst>
              <a:ext uri="{FF2B5EF4-FFF2-40B4-BE49-F238E27FC236}">
                <a16:creationId xmlns:a16="http://schemas.microsoft.com/office/drawing/2014/main" id="{BBC77C25-FCBE-3BCF-FEBC-AAF400D3356E}"/>
              </a:ext>
            </a:extLst>
          </p:cNvPr>
          <p:cNvSpPr txBox="1"/>
          <p:nvPr/>
        </p:nvSpPr>
        <p:spPr>
          <a:xfrm>
            <a:off x="9410522" y="3976516"/>
            <a:ext cx="201593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Battery from China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2" name="TextBox 3141">
            <a:extLst>
              <a:ext uri="{FF2B5EF4-FFF2-40B4-BE49-F238E27FC236}">
                <a16:creationId xmlns:a16="http://schemas.microsoft.com/office/drawing/2014/main" id="{A62006D8-D058-30D0-380C-511948C1B5B0}"/>
              </a:ext>
            </a:extLst>
          </p:cNvPr>
          <p:cNvSpPr txBox="1"/>
          <p:nvPr/>
        </p:nvSpPr>
        <p:spPr>
          <a:xfrm>
            <a:off x="9461735" y="4719505"/>
            <a:ext cx="20031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Chip from America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4" name="TextBox 3143">
            <a:extLst>
              <a:ext uri="{FF2B5EF4-FFF2-40B4-BE49-F238E27FC236}">
                <a16:creationId xmlns:a16="http://schemas.microsoft.com/office/drawing/2014/main" id="{BB29BFEB-540B-F57D-B83E-C8386359D9AF}"/>
              </a:ext>
            </a:extLst>
          </p:cNvPr>
          <p:cNvSpPr txBox="1"/>
          <p:nvPr/>
        </p:nvSpPr>
        <p:spPr>
          <a:xfrm>
            <a:off x="9397698" y="5465388"/>
            <a:ext cx="22852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Assembled in Europe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6" name="Graphic 3145" descr="Processor with solid fill">
            <a:extLst>
              <a:ext uri="{FF2B5EF4-FFF2-40B4-BE49-F238E27FC236}">
                <a16:creationId xmlns:a16="http://schemas.microsoft.com/office/drawing/2014/main" id="{4CA1889F-2D24-6353-967C-A9F4B66514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3748" y="4467237"/>
            <a:ext cx="862736" cy="862736"/>
          </a:xfrm>
          <a:prstGeom prst="rect">
            <a:avLst/>
          </a:prstGeom>
        </p:spPr>
      </p:pic>
      <p:pic>
        <p:nvPicPr>
          <p:cNvPr id="3148" name="Graphic 3147" descr="Full battery with solid fill">
            <a:extLst>
              <a:ext uri="{FF2B5EF4-FFF2-40B4-BE49-F238E27FC236}">
                <a16:creationId xmlns:a16="http://schemas.microsoft.com/office/drawing/2014/main" id="{80636709-90F9-E9BB-18E8-8F1AB909DF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9218" y="3782948"/>
            <a:ext cx="746299" cy="746299"/>
          </a:xfrm>
          <a:prstGeom prst="rect">
            <a:avLst/>
          </a:prstGeom>
        </p:spPr>
      </p:pic>
      <p:pic>
        <p:nvPicPr>
          <p:cNvPr id="3150" name="Graphic 3149" descr="Smart Phone with solid fill">
            <a:extLst>
              <a:ext uri="{FF2B5EF4-FFF2-40B4-BE49-F238E27FC236}">
                <a16:creationId xmlns:a16="http://schemas.microsoft.com/office/drawing/2014/main" id="{7741F352-4640-F183-240D-3705A573B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3642" y="3028750"/>
            <a:ext cx="746299" cy="746299"/>
          </a:xfrm>
          <a:prstGeom prst="rect">
            <a:avLst/>
          </a:prstGeom>
        </p:spPr>
      </p:pic>
      <p:pic>
        <p:nvPicPr>
          <p:cNvPr id="3152" name="Graphic 3151" descr="Factory with solid fill">
            <a:extLst>
              <a:ext uri="{FF2B5EF4-FFF2-40B4-BE49-F238E27FC236}">
                <a16:creationId xmlns:a16="http://schemas.microsoft.com/office/drawing/2014/main" id="{DEE5DC10-062B-DAC6-FEAF-9201162FFA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33642" y="5196916"/>
            <a:ext cx="857450" cy="857450"/>
          </a:xfrm>
          <a:prstGeom prst="rect">
            <a:avLst/>
          </a:prstGeom>
        </p:spPr>
      </p:pic>
      <p:sp>
        <p:nvSpPr>
          <p:cNvPr id="3153" name="TextBox 3152">
            <a:extLst>
              <a:ext uri="{FF2B5EF4-FFF2-40B4-BE49-F238E27FC236}">
                <a16:creationId xmlns:a16="http://schemas.microsoft.com/office/drawing/2014/main" id="{63A6FA8F-600B-6DF1-4892-7AFFC6E52988}"/>
              </a:ext>
            </a:extLst>
          </p:cNvPr>
          <p:cNvSpPr txBox="1"/>
          <p:nvPr/>
        </p:nvSpPr>
        <p:spPr>
          <a:xfrm>
            <a:off x="6058858" y="3631115"/>
            <a:ext cx="9515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WHOLE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TextBox 3153">
            <a:extLst>
              <a:ext uri="{FF2B5EF4-FFF2-40B4-BE49-F238E27FC236}">
                <a16:creationId xmlns:a16="http://schemas.microsoft.com/office/drawing/2014/main" id="{0130CAF4-B220-BCCC-918D-D485D1B34302}"/>
              </a:ext>
            </a:extLst>
          </p:cNvPr>
          <p:cNvSpPr txBox="1"/>
          <p:nvPr/>
        </p:nvSpPr>
        <p:spPr>
          <a:xfrm>
            <a:off x="4799464" y="2382743"/>
            <a:ext cx="268475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Classification of system</a:t>
            </a:r>
          </a:p>
        </p:txBody>
      </p:sp>
    </p:spTree>
    <p:extLst>
      <p:ext uri="{BB962C8B-B14F-4D97-AF65-F5344CB8AC3E}">
        <p14:creationId xmlns:p14="http://schemas.microsoft.com/office/powerpoint/2010/main" val="16238544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1137-D803-0B8D-B03C-2416AB31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What is Supply Chain?</a:t>
            </a:r>
            <a:endParaRPr lang="zh-CN" altLang="en-US"/>
          </a:p>
        </p:txBody>
      </p:sp>
      <p:pic>
        <p:nvPicPr>
          <p:cNvPr id="2056" name="Picture 8" descr="Freehand drawing world map sketch on white background. Vector ...">
            <a:extLst>
              <a:ext uri="{FF2B5EF4-FFF2-40B4-BE49-F238E27FC236}">
                <a16:creationId xmlns:a16="http://schemas.microsoft.com/office/drawing/2014/main" id="{3950FFDC-9501-588F-B6A5-B35FEA0BCB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" y="1135504"/>
            <a:ext cx="7706710" cy="498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uilding with solid fill">
            <a:extLst>
              <a:ext uri="{FF2B5EF4-FFF2-40B4-BE49-F238E27FC236}">
                <a16:creationId xmlns:a16="http://schemas.microsoft.com/office/drawing/2014/main" id="{0BFFDBB7-9858-3013-F443-E5AD6042E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1332" y="2970328"/>
            <a:ext cx="655674" cy="655674"/>
          </a:xfrm>
          <a:prstGeom prst="rect">
            <a:avLst/>
          </a:prstGeom>
        </p:spPr>
      </p:pic>
      <p:pic>
        <p:nvPicPr>
          <p:cNvPr id="8" name="Graphic 7" descr="Factory with solid fill">
            <a:extLst>
              <a:ext uri="{FF2B5EF4-FFF2-40B4-BE49-F238E27FC236}">
                <a16:creationId xmlns:a16="http://schemas.microsoft.com/office/drawing/2014/main" id="{E2AA776B-9EA8-575A-2967-5A43A2A367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065" y="3043335"/>
            <a:ext cx="655674" cy="655674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41B60F11-86A5-83D2-2E2E-20DE8F427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5444" y="3453809"/>
            <a:ext cx="490401" cy="490401"/>
          </a:xfrm>
          <a:prstGeom prst="rect">
            <a:avLst/>
          </a:prstGeom>
        </p:spPr>
      </p:pic>
      <p:pic>
        <p:nvPicPr>
          <p:cNvPr id="11" name="Graphic 10" descr="Processor with solid fill">
            <a:extLst>
              <a:ext uri="{FF2B5EF4-FFF2-40B4-BE49-F238E27FC236}">
                <a16:creationId xmlns:a16="http://schemas.microsoft.com/office/drawing/2014/main" id="{B6AAB0C6-C6E9-8F6A-22ED-1541856665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88464" y="3430017"/>
            <a:ext cx="655674" cy="655674"/>
          </a:xfrm>
          <a:prstGeom prst="rect">
            <a:avLst/>
          </a:prstGeom>
        </p:spPr>
      </p:pic>
      <p:pic>
        <p:nvPicPr>
          <p:cNvPr id="12" name="Graphic 11" descr="Full battery with solid fill">
            <a:extLst>
              <a:ext uri="{FF2B5EF4-FFF2-40B4-BE49-F238E27FC236}">
                <a16:creationId xmlns:a16="http://schemas.microsoft.com/office/drawing/2014/main" id="{E993B178-7CDC-2E69-F962-90B54BCA46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78748" y="3775575"/>
            <a:ext cx="490401" cy="490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1F97B1-9575-9BA8-67F5-B13C771064C4}"/>
                  </a:ext>
                </a:extLst>
              </p14:cNvPr>
              <p14:cNvContentPartPr/>
              <p14:nvPr/>
            </p14:nvContentPartPr>
            <p14:xfrm>
              <a:off x="2275167" y="3582276"/>
              <a:ext cx="1741680" cy="56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1F97B1-9575-9BA8-67F5-B13C771064C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6167" y="3573276"/>
                <a:ext cx="1759320" cy="58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401C5B9-40DD-B09D-6A4F-EBBF5E9E5B49}"/>
              </a:ext>
            </a:extLst>
          </p:cNvPr>
          <p:cNvGrpSpPr/>
          <p:nvPr/>
        </p:nvGrpSpPr>
        <p:grpSpPr>
          <a:xfrm>
            <a:off x="3771687" y="3476796"/>
            <a:ext cx="2926800" cy="1128960"/>
            <a:chOff x="3771687" y="3476796"/>
            <a:chExt cx="2926800" cy="11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BBE4C7-208B-468B-5321-39FAB05C7514}"/>
                    </a:ext>
                  </a:extLst>
                </p14:cNvPr>
                <p14:cNvContentPartPr/>
                <p14:nvPr/>
              </p14:nvContentPartPr>
              <p14:xfrm>
                <a:off x="3771687" y="3539796"/>
                <a:ext cx="2926800" cy="1065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5BBE4C7-208B-468B-5321-39FAB05C75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62687" y="3530796"/>
                  <a:ext cx="2944440" cy="10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32C01B-94FD-913F-3149-5BE176E68C0F}"/>
                    </a:ext>
                  </a:extLst>
                </p14:cNvPr>
                <p14:cNvContentPartPr/>
                <p14:nvPr/>
              </p14:nvContentPartPr>
              <p14:xfrm>
                <a:off x="4305927" y="3476796"/>
                <a:ext cx="115560" cy="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32C01B-94FD-913F-3149-5BE176E68C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96927" y="3467796"/>
                  <a:ext cx="13320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4B68EFE-AAA9-D582-4C9A-CCD91097E83F}"/>
                  </a:ext>
                </a:extLst>
              </p14:cNvPr>
              <p14:cNvContentPartPr/>
              <p14:nvPr/>
            </p14:nvContentPartPr>
            <p14:xfrm>
              <a:off x="6325887" y="3654636"/>
              <a:ext cx="293040" cy="23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4B68EFE-AAA9-D582-4C9A-CCD91097E8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6887" y="3645636"/>
                <a:ext cx="310680" cy="25524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Graphic 21" descr="Freight with solid fill">
            <a:extLst>
              <a:ext uri="{FF2B5EF4-FFF2-40B4-BE49-F238E27FC236}">
                <a16:creationId xmlns:a16="http://schemas.microsoft.com/office/drawing/2014/main" id="{9BE9B735-9BE6-9DB7-7AF0-84C3163868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35087" y="4487901"/>
            <a:ext cx="539932" cy="539932"/>
          </a:xfrm>
          <a:prstGeom prst="rect">
            <a:avLst/>
          </a:prstGeom>
        </p:spPr>
      </p:pic>
      <p:pic>
        <p:nvPicPr>
          <p:cNvPr id="24" name="Graphic 23" descr="Warehouse with solid fill">
            <a:extLst>
              <a:ext uri="{FF2B5EF4-FFF2-40B4-BE49-F238E27FC236}">
                <a16:creationId xmlns:a16="http://schemas.microsoft.com/office/drawing/2014/main" id="{467553DC-C596-D6EB-9C5D-3028BD67B8B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60644" y="4873617"/>
            <a:ext cx="457200" cy="457200"/>
          </a:xfrm>
          <a:prstGeom prst="rect">
            <a:avLst/>
          </a:prstGeom>
        </p:spPr>
      </p:pic>
      <p:pic>
        <p:nvPicPr>
          <p:cNvPr id="25" name="Graphic 24" descr="Warehouse with solid fill">
            <a:extLst>
              <a:ext uri="{FF2B5EF4-FFF2-40B4-BE49-F238E27FC236}">
                <a16:creationId xmlns:a16="http://schemas.microsoft.com/office/drawing/2014/main" id="{F2146A18-DBFE-36F2-D940-40EEDFE738F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77429" y="4610262"/>
            <a:ext cx="457200" cy="457200"/>
          </a:xfrm>
          <a:prstGeom prst="rect">
            <a:avLst/>
          </a:prstGeom>
        </p:spPr>
      </p:pic>
      <p:pic>
        <p:nvPicPr>
          <p:cNvPr id="26" name="Graphic 25" descr="Warehouse with solid fill">
            <a:extLst>
              <a:ext uri="{FF2B5EF4-FFF2-40B4-BE49-F238E27FC236}">
                <a16:creationId xmlns:a16="http://schemas.microsoft.com/office/drawing/2014/main" id="{EE1C7E90-4DF4-AFA3-4307-48C494ECE0E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96484" y="2905767"/>
            <a:ext cx="457200" cy="457200"/>
          </a:xfrm>
          <a:prstGeom prst="rect">
            <a:avLst/>
          </a:prstGeom>
        </p:spPr>
      </p:pic>
      <p:pic>
        <p:nvPicPr>
          <p:cNvPr id="27" name="Graphic 26" descr="Warehouse with solid fill">
            <a:extLst>
              <a:ext uri="{FF2B5EF4-FFF2-40B4-BE49-F238E27FC236}">
                <a16:creationId xmlns:a16="http://schemas.microsoft.com/office/drawing/2014/main" id="{46C4643C-6332-659A-C381-C50D5E7FC3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910794" y="3715610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490F20-B196-13A0-A4CF-072EBC7FF77D}"/>
                  </a:ext>
                </a:extLst>
              </p14:cNvPr>
              <p14:cNvContentPartPr/>
              <p14:nvPr/>
            </p14:nvContentPartPr>
            <p14:xfrm>
              <a:off x="9048207" y="357255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490F20-B196-13A0-A4CF-072EBC7FF7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9207" y="35635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22FB42A-900E-ADEA-BF61-9519C9A99047}"/>
                  </a:ext>
                </a:extLst>
              </p14:cNvPr>
              <p14:cNvContentPartPr/>
              <p14:nvPr/>
            </p14:nvContentPartPr>
            <p14:xfrm>
              <a:off x="4329327" y="3464916"/>
              <a:ext cx="114840" cy="226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22FB42A-900E-ADEA-BF61-9519C9A990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20327" y="3455771"/>
                <a:ext cx="132480" cy="40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5883D943-6FAF-2EC8-0229-AAA8E6738CFD}"/>
                  </a:ext>
                </a:extLst>
              </p14:cNvPr>
              <p14:cNvContentPartPr/>
              <p14:nvPr/>
            </p14:nvContentPartPr>
            <p14:xfrm>
              <a:off x="2349687" y="4061436"/>
              <a:ext cx="991440" cy="1149840"/>
            </p14:xfrm>
          </p:contentPart>
        </mc:Choice>
        <mc:Fallback xmlns=""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5883D943-6FAF-2EC8-0229-AAA8E6738CF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0690" y="4052433"/>
                <a:ext cx="1009074" cy="1167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19AD0EEE-A9DD-F878-7275-E50318BA4F65}"/>
                  </a:ext>
                </a:extLst>
              </p14:cNvPr>
              <p14:cNvContentPartPr/>
              <p14:nvPr/>
            </p14:nvContentPartPr>
            <p14:xfrm>
              <a:off x="6028527" y="4593156"/>
              <a:ext cx="895680" cy="42912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19AD0EEE-A9DD-F878-7275-E50318BA4F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19523" y="4584156"/>
                <a:ext cx="913327" cy="446760"/>
              </a:xfrm>
              <a:prstGeom prst="rect">
                <a:avLst/>
              </a:prstGeom>
            </p:spPr>
          </p:pic>
        </mc:Fallback>
      </mc:AlternateContent>
      <p:pic>
        <p:nvPicPr>
          <p:cNvPr id="2053" name="Graphic 2052" descr="Freight with solid fill">
            <a:extLst>
              <a:ext uri="{FF2B5EF4-FFF2-40B4-BE49-F238E27FC236}">
                <a16:creationId xmlns:a16="http://schemas.microsoft.com/office/drawing/2014/main" id="{1938758D-5881-2110-EC8D-1CAE51EF7E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47222" y="1135330"/>
            <a:ext cx="800265" cy="800265"/>
          </a:xfrm>
          <a:prstGeom prst="rect">
            <a:avLst/>
          </a:prstGeom>
        </p:spPr>
      </p:pic>
      <p:sp>
        <p:nvSpPr>
          <p:cNvPr id="2055" name="TextBox 2054">
            <a:extLst>
              <a:ext uri="{FF2B5EF4-FFF2-40B4-BE49-F238E27FC236}">
                <a16:creationId xmlns:a16="http://schemas.microsoft.com/office/drawing/2014/main" id="{535F6885-9845-8B6E-66E2-1DFD6C147F5D}"/>
              </a:ext>
            </a:extLst>
          </p:cNvPr>
          <p:cNvSpPr txBox="1"/>
          <p:nvPr/>
        </p:nvSpPr>
        <p:spPr>
          <a:xfrm>
            <a:off x="3413557" y="2621258"/>
            <a:ext cx="14516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>
                <a:solidFill>
                  <a:schemeClr val="tx1"/>
                </a:solidFill>
              </a:rPr>
              <a:t>Headquarter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BADFF60B-A873-992D-8A40-F03CA40FB250}"/>
              </a:ext>
            </a:extLst>
          </p:cNvPr>
          <p:cNvSpPr txBox="1"/>
          <p:nvPr/>
        </p:nvSpPr>
        <p:spPr>
          <a:xfrm>
            <a:off x="8238091" y="766174"/>
            <a:ext cx="6694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Parts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92758EC0-D27C-A911-0C24-EB2660A35111}"/>
              </a:ext>
            </a:extLst>
          </p:cNvPr>
          <p:cNvSpPr txBox="1"/>
          <p:nvPr/>
        </p:nvSpPr>
        <p:spPr>
          <a:xfrm>
            <a:off x="9474644" y="1350797"/>
            <a:ext cx="18748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Logistic company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9" name="Graphic 2058" descr="Factory with solid fill">
            <a:extLst>
              <a:ext uri="{FF2B5EF4-FFF2-40B4-BE49-F238E27FC236}">
                <a16:creationId xmlns:a16="http://schemas.microsoft.com/office/drawing/2014/main" id="{A939451C-F89F-5169-845C-310FFA36D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8091" y="2098401"/>
            <a:ext cx="800264" cy="800264"/>
          </a:xfrm>
          <a:prstGeom prst="rect">
            <a:avLst/>
          </a:prstGeom>
        </p:spPr>
      </p:pic>
      <p:sp>
        <p:nvSpPr>
          <p:cNvPr id="2060" name="TextBox 2059">
            <a:extLst>
              <a:ext uri="{FF2B5EF4-FFF2-40B4-BE49-F238E27FC236}">
                <a16:creationId xmlns:a16="http://schemas.microsoft.com/office/drawing/2014/main" id="{8E3356E5-6E26-208F-FD9B-E326021D6257}"/>
              </a:ext>
            </a:extLst>
          </p:cNvPr>
          <p:cNvSpPr txBox="1"/>
          <p:nvPr/>
        </p:nvSpPr>
        <p:spPr>
          <a:xfrm>
            <a:off x="9474644" y="2313868"/>
            <a:ext cx="19774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Material Producer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1" name="Graphic 2060" descr="Factory with solid fill">
            <a:extLst>
              <a:ext uri="{FF2B5EF4-FFF2-40B4-BE49-F238E27FC236}">
                <a16:creationId xmlns:a16="http://schemas.microsoft.com/office/drawing/2014/main" id="{D5798DB8-F96E-8472-1438-D8A5F5E9B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0878" y="3061471"/>
            <a:ext cx="800264" cy="800264"/>
          </a:xfrm>
          <a:prstGeom prst="rect">
            <a:avLst/>
          </a:prstGeom>
        </p:spPr>
      </p:pic>
      <p:sp>
        <p:nvSpPr>
          <p:cNvPr id="2062" name="TextBox 2061">
            <a:extLst>
              <a:ext uri="{FF2B5EF4-FFF2-40B4-BE49-F238E27FC236}">
                <a16:creationId xmlns:a16="http://schemas.microsoft.com/office/drawing/2014/main" id="{7AC18353-0E17-CFA6-68A9-578DB865F4B1}"/>
              </a:ext>
            </a:extLst>
          </p:cNvPr>
          <p:cNvSpPr txBox="1"/>
          <p:nvPr/>
        </p:nvSpPr>
        <p:spPr>
          <a:xfrm>
            <a:off x="9425581" y="3345795"/>
            <a:ext cx="211852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Assembling Factory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4" name="Graphic 2063" descr="Warehouse with solid fill">
            <a:extLst>
              <a:ext uri="{FF2B5EF4-FFF2-40B4-BE49-F238E27FC236}">
                <a16:creationId xmlns:a16="http://schemas.microsoft.com/office/drawing/2014/main" id="{EF33F0E9-5FB7-1BA9-39FF-C433139963C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309241" y="4207840"/>
            <a:ext cx="650876" cy="650876"/>
          </a:xfrm>
          <a:prstGeom prst="rect">
            <a:avLst/>
          </a:prstGeom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5FF7B5E1-C779-84AE-510D-04B6DB7FD514}"/>
              </a:ext>
            </a:extLst>
          </p:cNvPr>
          <p:cNvSpPr txBox="1"/>
          <p:nvPr/>
        </p:nvSpPr>
        <p:spPr>
          <a:xfrm>
            <a:off x="9872466" y="4388988"/>
            <a:ext cx="12721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/>
              <a:t>Warehouse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49699275-5A25-5330-DA0A-2E1B6832CD8E}"/>
              </a:ext>
            </a:extLst>
          </p:cNvPr>
          <p:cNvSpPr txBox="1"/>
          <p:nvPr/>
        </p:nvSpPr>
        <p:spPr>
          <a:xfrm>
            <a:off x="8188472" y="5247516"/>
            <a:ext cx="445364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Do they have their own decision?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>
                <a:solidFill>
                  <a:schemeClr val="accent1"/>
                </a:solidFill>
              </a:rPr>
              <a:t>YES!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>
                <a:solidFill>
                  <a:schemeClr val="accent1"/>
                </a:solidFill>
              </a:rPr>
              <a:t>Social: Part and Whole both make choice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2386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9D5D-DFCE-8110-13CF-6F0E5452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Long-term or Short-term Decision Making?</a:t>
            </a:r>
            <a:endParaRPr lang="zh-CN" altLang="en-US"/>
          </a:p>
        </p:txBody>
      </p:sp>
      <p:pic>
        <p:nvPicPr>
          <p:cNvPr id="4" name="Graphic 3" descr="Building with solid fill">
            <a:extLst>
              <a:ext uri="{FF2B5EF4-FFF2-40B4-BE49-F238E27FC236}">
                <a16:creationId xmlns:a16="http://schemas.microsoft.com/office/drawing/2014/main" id="{DBBAA6D9-5845-FE3F-D64F-F8264AB1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00" y="2262339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9FA9C-2686-1C73-D45B-BF8D85FCD86E}"/>
              </a:ext>
            </a:extLst>
          </p:cNvPr>
          <p:cNvSpPr txBox="1"/>
          <p:nvPr/>
        </p:nvSpPr>
        <p:spPr>
          <a:xfrm>
            <a:off x="1612900" y="2405999"/>
            <a:ext cx="438563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 i="1"/>
              <a:t>We want to produce a new phone (development is done)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b="1"/>
              <a:t>Supply Chain Network / Structure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Long-term (Strategic)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4030C2-C9A7-F610-9F6A-82E5A9368C82}"/>
              </a:ext>
            </a:extLst>
          </p:cNvPr>
          <p:cNvSpPr txBox="1"/>
          <p:nvPr/>
        </p:nvSpPr>
        <p:spPr>
          <a:xfrm>
            <a:off x="6096000" y="1852001"/>
            <a:ext cx="4191001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Find material suppliers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Find logistics companies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Find retailers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Set target groups (in which region)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Build a Supply Chain Network</a:t>
            </a:r>
          </a:p>
        </p:txBody>
      </p:sp>
      <p:pic>
        <p:nvPicPr>
          <p:cNvPr id="8" name="Graphic 7" descr="Building with solid fill">
            <a:extLst>
              <a:ext uri="{FF2B5EF4-FFF2-40B4-BE49-F238E27FC236}">
                <a16:creationId xmlns:a16="http://schemas.microsoft.com/office/drawing/2014/main" id="{344605F4-31D4-3C9C-8E28-BB588FB5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00" y="4816965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83779-967F-BFE7-845C-7AC7D63EBFD1}"/>
              </a:ext>
            </a:extLst>
          </p:cNvPr>
          <p:cNvSpPr txBox="1"/>
          <p:nvPr/>
        </p:nvSpPr>
        <p:spPr>
          <a:xfrm>
            <a:off x="1612901" y="4808037"/>
            <a:ext cx="391603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i="1"/>
              <a:t>- Help!The phone turns out to be very popular in Australia, out of stock!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/>
              <a:t>Inventory Scheme Change</a:t>
            </a:r>
          </a:p>
          <a:p>
            <a:r>
              <a:rPr kumimoji="0" lang="en-US" altLang="zh-CN" sz="18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More Short-term (Opertional)</a:t>
            </a: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1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890A2-E3FE-1C16-E11A-38749BBD6EAB}"/>
              </a:ext>
            </a:extLst>
          </p:cNvPr>
          <p:cNvSpPr txBox="1"/>
          <p:nvPr/>
        </p:nvSpPr>
        <p:spPr>
          <a:xfrm>
            <a:off x="6086035" y="4921102"/>
            <a:ext cx="449306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Check the inventory scheme in Australia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we could change the inventory scheme (e.g. lift up the restock threshold)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CN"/>
              <a:t>Rarely change the existing network</a:t>
            </a:r>
          </a:p>
        </p:txBody>
      </p:sp>
    </p:spTree>
    <p:extLst>
      <p:ext uri="{BB962C8B-B14F-4D97-AF65-F5344CB8AC3E}">
        <p14:creationId xmlns:p14="http://schemas.microsoft.com/office/powerpoint/2010/main" val="15783073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5EE565-5BA6-8F09-34BB-A368E075C6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31" y="1082157"/>
            <a:ext cx="6475227" cy="57474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Ordering Supply Chain Issues</a:t>
            </a:r>
            <a:endParaRPr lang="zh-CN" altLang="en-US"/>
          </a:p>
        </p:txBody>
      </p:sp>
      <p:sp>
        <p:nvSpPr>
          <p:cNvPr id="8" name="Vertical Text Placeholder 18">
            <a:extLst>
              <a:ext uri="{FF2B5EF4-FFF2-40B4-BE49-F238E27FC236}">
                <a16:creationId xmlns:a16="http://schemas.microsoft.com/office/drawing/2014/main" id="{EE8B942F-A8A4-2D82-4771-BCC34F2A9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556" y="1244249"/>
            <a:ext cx="6634421" cy="52298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sz="2000">
                <a:solidFill>
                  <a:schemeClr val="tx1"/>
                </a:solidFill>
              </a:rPr>
              <a:t>Using this ordering, we could classify them into a more social, ecological or deterministic-oriented issue. </a:t>
            </a: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sz="2000">
                <a:solidFill>
                  <a:schemeClr val="tx1"/>
                </a:solidFill>
              </a:rPr>
              <a:t>The problem is too complex, but the system to be handled depends on our perspectives.</a:t>
            </a: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sz="2000" b="1">
                <a:solidFill>
                  <a:schemeClr val="accent1"/>
                </a:solidFill>
              </a:rPr>
              <a:t>Supply Chain Structure: </a:t>
            </a:r>
            <a:r>
              <a:rPr lang="en-US" sz="2000">
                <a:solidFill>
                  <a:schemeClr val="tx1"/>
                </a:solidFill>
              </a:rPr>
              <a:t>ignoring choices in both parts and whole, only caring about the network structure (determ.)</a:t>
            </a: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altLang="zh-CN" sz="2000" b="1">
                <a:solidFill>
                  <a:schemeClr val="accent1"/>
                </a:solidFill>
              </a:rPr>
              <a:t>Bullwhip: </a:t>
            </a:r>
            <a:r>
              <a:rPr lang="en-US" altLang="zh-CN" sz="2000">
                <a:solidFill>
                  <a:schemeClr val="tx1"/>
                </a:solidFill>
              </a:rPr>
              <a:t>dynamics of products flow, some details of choices in components could be left out.</a:t>
            </a:r>
            <a:endParaRPr lang="en-US" altLang="zh-CN" sz="2000" b="1">
              <a:solidFill>
                <a:schemeClr val="accent1"/>
              </a:solidFill>
            </a:endParaRP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altLang="zh-CN" sz="2000" b="1">
                <a:solidFill>
                  <a:schemeClr val="accent1"/>
                </a:solidFill>
              </a:rPr>
              <a:t>Supply Chain Optimisation: </a:t>
            </a:r>
            <a:r>
              <a:rPr lang="en-US" altLang="zh-CN" sz="2000">
                <a:solidFill>
                  <a:schemeClr val="tx1"/>
                </a:solidFill>
              </a:rPr>
              <a:t>focusing on optimization, but considering the effects of information exchange and their choices.</a:t>
            </a: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r>
              <a:rPr lang="en-US" altLang="zh-CN" sz="2000" b="1">
                <a:solidFill>
                  <a:schemeClr val="accent1"/>
                </a:solidFill>
              </a:rPr>
              <a:t>Production Planning: </a:t>
            </a:r>
            <a:r>
              <a:rPr lang="en-US" altLang="zh-CN" sz="2000">
                <a:solidFill>
                  <a:schemeClr val="tx1"/>
                </a:solidFill>
              </a:rPr>
              <a:t>focusing on its daily performance, how much we need to produce, more ecological and social</a:t>
            </a:r>
          </a:p>
          <a:p>
            <a:pPr marL="0" indent="0" algn="just">
              <a:buNone/>
              <a:defRPr>
                <a:solidFill>
                  <a:schemeClr val="accent1"/>
                </a:solidFill>
              </a:defRPr>
            </a:pPr>
            <a:endParaRPr lang="en-US" altLang="zh-CN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2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US" altLang="zh-CN"/>
              <a:t>Exam helper! Mismatch Methodology</a:t>
            </a:r>
            <a:endParaRPr lang="zh-CN" altLang="en-US"/>
          </a:p>
        </p:txBody>
      </p:sp>
      <p:pic>
        <p:nvPicPr>
          <p:cNvPr id="6" name="图片 5" descr="手机屏幕截图&#10;&#10;已自动生成说明">
            <a:extLst>
              <a:ext uri="{FF2B5EF4-FFF2-40B4-BE49-F238E27FC236}">
                <a16:creationId xmlns:a16="http://schemas.microsoft.com/office/drawing/2014/main" id="{C20B16F2-BB33-1CA4-A17E-81631967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39" y="1918322"/>
            <a:ext cx="5017427" cy="30799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E1E221F-D775-774B-0F8D-101698E9473E}"/>
              </a:ext>
            </a:extLst>
          </p:cNvPr>
          <p:cNvSpPr/>
          <p:nvPr/>
        </p:nvSpPr>
        <p:spPr>
          <a:xfrm>
            <a:off x="1013514" y="3094358"/>
            <a:ext cx="5017474" cy="679939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A80FDE-D150-99AD-3BFB-F9E0757519A5}"/>
              </a:ext>
            </a:extLst>
          </p:cNvPr>
          <p:cNvSpPr txBox="1"/>
          <p:nvPr/>
        </p:nvSpPr>
        <p:spPr>
          <a:xfrm>
            <a:off x="6500979" y="3191874"/>
            <a:ext cx="475317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i="1"/>
              <a:t>Worring about the coming EXAM? </a:t>
            </a:r>
          </a:p>
          <a:p>
            <a:r>
              <a:rPr lang="zh-CN" altLang="en-US" b="1" i="1"/>
              <a:t>Let's go through this exam paper heavily used in our term paper together!</a:t>
            </a: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D9FD185B-9E1E-B470-331C-2A7352716D5A}"/>
              </a:ext>
            </a:extLst>
          </p:cNvPr>
          <p:cNvSpPr txBox="1"/>
          <p:nvPr/>
        </p:nvSpPr>
        <p:spPr>
          <a:xfrm>
            <a:off x="1012448" y="4998293"/>
            <a:ext cx="470415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CN" altLang="en-US"/>
              <a:t>Source: </a:t>
            </a:r>
            <a:r>
              <a:rPr lang="zh-CN">
                <a:hlinkClick r:id="rId3"/>
              </a:rPr>
              <a:t>SEN9110 Exam 2024-2025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13821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FAB0-BE77-CC4E-6463-D1100CB3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>
            <a:normAutofit/>
          </a:bodyPr>
          <a:lstStyle/>
          <a:p>
            <a:r>
              <a:rPr lang="en-US" altLang="zh-CN"/>
              <a:t>Exam helper! Mismatch Methodology</a:t>
            </a:r>
            <a:endParaRPr lang="zh-CN" altLang="en-US"/>
          </a:p>
        </p:txBody>
      </p:sp>
      <p:pic>
        <p:nvPicPr>
          <p:cNvPr id="3" name="图片 2" descr="表格&#10;&#10;已自动生成说明">
            <a:extLst>
              <a:ext uri="{FF2B5EF4-FFF2-40B4-BE49-F238E27FC236}">
                <a16:creationId xmlns:a16="http://schemas.microsoft.com/office/drawing/2014/main" id="{950446E2-EC2B-B1A3-E920-FFEB5628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9" y="1572785"/>
            <a:ext cx="7582700" cy="30676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8BA479-37A5-4908-780B-48A8F1475F7C}"/>
              </a:ext>
            </a:extLst>
          </p:cNvPr>
          <p:cNvSpPr txBox="1"/>
          <p:nvPr/>
        </p:nvSpPr>
        <p:spPr>
          <a:xfrm>
            <a:off x="8088923" y="1715832"/>
            <a:ext cx="3953873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/>
              <a:t>In the paper, as described in the previous slide, all the models and systems could be categorized in one of the four types:</a:t>
            </a:r>
            <a:br>
              <a:rPr lang="zh-CN" altLang="en-US" dirty="0"/>
            </a:br>
            <a:r>
              <a:rPr lang="zh-CN" altLang="en-US" b="1" i="1"/>
              <a:t>  Deterministic</a:t>
            </a:r>
            <a:endParaRPr lang="zh-CN"/>
          </a:p>
          <a:p>
            <a:r>
              <a:rPr lang="zh-CN" altLang="en-US" b="1" i="1"/>
              <a:t>    Ecological</a:t>
            </a:r>
            <a:br>
              <a:rPr lang="zh-CN" altLang="en-US" b="1" i="1" dirty="0"/>
            </a:br>
            <a:r>
              <a:rPr lang="zh-CN" altLang="en-US" b="1" i="1"/>
              <a:t>      Animate</a:t>
            </a:r>
            <a:br>
              <a:rPr lang="zh-CN" altLang="en-US" b="1" i="1" dirty="0"/>
            </a:br>
            <a:r>
              <a:rPr lang="zh-CN" altLang="en-US" b="1" i="1"/>
              <a:t>        Social</a:t>
            </a:r>
            <a:endParaRPr lang="zh-CN"/>
          </a:p>
          <a:p>
            <a:r>
              <a:rPr lang="zh-CN" altLang="en-US"/>
              <a:t>Therefore, if we count all the possible combinations, 16 combinations could be existing in the studies!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CBFF77-B943-08BD-044C-C4658089125A}"/>
              </a:ext>
            </a:extLst>
          </p:cNvPr>
          <p:cNvSpPr txBox="1"/>
          <p:nvPr/>
        </p:nvSpPr>
        <p:spPr>
          <a:xfrm>
            <a:off x="373006" y="4641272"/>
            <a:ext cx="833297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100"/>
              <a:t>Source: </a:t>
            </a:r>
            <a:r>
              <a:rPr lang="zh-CN" sz="1100"/>
              <a:t>Russell L. Ackoff and Jamshid Gharajedaghi, On the mismatch between systems and their models </a:t>
            </a:r>
            <a:endParaRPr kumimoji="0" lang="zh-CN" altLang="en-US" sz="11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331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asis uitgebreid sjabloon" id="{7537F33F-3839-8B44-AD49-D95CD72F9DFA}" vid="{A8BF4048-0FE2-714D-B48F-5A9977B08C8D}"/>
    </a:ext>
  </a:extLst>
</a:theme>
</file>

<file path=ppt/theme/theme2.xml><?xml version="1.0" encoding="utf-8"?>
<a:theme xmlns:a="http://schemas.openxmlformats.org/drawingml/2006/main" name="TU Delft">
  <a:themeElements>
    <a:clrScheme name="TU Del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6D6"/>
      </a:accent1>
      <a:accent2>
        <a:srgbClr val="017188"/>
      </a:accent2>
      <a:accent3>
        <a:srgbClr val="EB7246"/>
      </a:accent3>
      <a:accent4>
        <a:srgbClr val="00A390"/>
      </a:accent4>
      <a:accent5>
        <a:srgbClr val="F1BE3E"/>
      </a:accent5>
      <a:accent6>
        <a:srgbClr val="C3312F"/>
      </a:accent6>
      <a:hlink>
        <a:srgbClr val="0000FF"/>
      </a:hlink>
      <a:folHlink>
        <a:srgbClr val="FF00FF"/>
      </a:folHlink>
    </a:clrScheme>
    <a:fontScheme name="TU Delf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U Del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005F49DD1974CBD3E541B7307B466" ma:contentTypeVersion="4" ma:contentTypeDescription="Een nieuw document maken." ma:contentTypeScope="" ma:versionID="d09f8f812a926d5bc1345332f1acef29">
  <xsd:schema xmlns:xsd="http://www.w3.org/2001/XMLSchema" xmlns:xs="http://www.w3.org/2001/XMLSchema" xmlns:p="http://schemas.microsoft.com/office/2006/metadata/properties" xmlns:ns2="601517f2-1263-4346-83f6-7e0902130eba" targetNamespace="http://schemas.microsoft.com/office/2006/metadata/properties" ma:root="true" ma:fieldsID="05a07ce2939f388e3490ece6ec3dd4e9" ns2:_="">
    <xsd:import namespace="601517f2-1263-4346-83f6-7e0902130e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517f2-1263-4346-83f6-7e0902130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E8361-7E4D-469D-896B-D18032DA3E4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FC7B00-BA95-457B-8257-77CBFA9ABE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B40308-3F0A-427A-829C-A634588DABA2}">
  <ds:schemaRefs>
    <ds:schemaRef ds:uri="601517f2-1263-4346-83f6-7e0902130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Basic template English version</Template>
  <TotalTime>0</TotalTime>
  <Words>844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Roboto Slab Bold</vt:lpstr>
      <vt:lpstr>Roboto Slab Regular Regular</vt:lpstr>
      <vt:lpstr>Arial</vt:lpstr>
      <vt:lpstr>Calibri</vt:lpstr>
      <vt:lpstr>Times New Roman</vt:lpstr>
      <vt:lpstr>Wingdings</vt:lpstr>
      <vt:lpstr>TU Delft</vt:lpstr>
      <vt:lpstr>PowerPoint Presentation</vt:lpstr>
      <vt:lpstr>PowerPoint Presentation</vt:lpstr>
      <vt:lpstr>Mismatch?</vt:lpstr>
      <vt:lpstr>What is Supply Chain?</vt:lpstr>
      <vt:lpstr>What is Supply Chain?</vt:lpstr>
      <vt:lpstr>Long-term or Short-term Decision Making?</vt:lpstr>
      <vt:lpstr>Ordering Supply Chain Issues</vt:lpstr>
      <vt:lpstr>Exam helper! Mismatch Methodology</vt:lpstr>
      <vt:lpstr>Exam helper! Mismatch Methodology</vt:lpstr>
      <vt:lpstr>Exam helper! Mismatch Methodologies</vt:lpstr>
      <vt:lpstr>Case Study on Mismatch</vt:lpstr>
      <vt:lpstr>A Result From us!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Guoheng Li</dc:creator>
  <cp:lastModifiedBy>Max Li</cp:lastModifiedBy>
  <cp:revision>88</cp:revision>
  <dcterms:created xsi:type="dcterms:W3CDTF">2024-10-24T10:27:35Z</dcterms:created>
  <dcterms:modified xsi:type="dcterms:W3CDTF">2024-10-24T17:41:50Z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0x01010035D005F49DD1974CBD3E541B7307B466</vt:lpwstr>
  </property>
</Properties>
</file>